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300" r:id="rId2"/>
    <p:sldId id="272" r:id="rId3"/>
    <p:sldId id="294" r:id="rId4"/>
    <p:sldId id="355" r:id="rId5"/>
    <p:sldId id="356" r:id="rId6"/>
    <p:sldId id="349" r:id="rId7"/>
    <p:sldId id="354" r:id="rId8"/>
    <p:sldId id="357" r:id="rId9"/>
    <p:sldId id="326" r:id="rId10"/>
    <p:sldId id="363" r:id="rId11"/>
    <p:sldId id="319" r:id="rId12"/>
    <p:sldId id="334" r:id="rId13"/>
    <p:sldId id="338" r:id="rId14"/>
    <p:sldId id="345" r:id="rId15"/>
    <p:sldId id="342" r:id="rId16"/>
    <p:sldId id="332" r:id="rId17"/>
    <p:sldId id="336" r:id="rId18"/>
    <p:sldId id="343" r:id="rId19"/>
    <p:sldId id="341" r:id="rId20"/>
    <p:sldId id="364" r:id="rId21"/>
    <p:sldId id="358" r:id="rId22"/>
    <p:sldId id="337" r:id="rId23"/>
    <p:sldId id="346" r:id="rId24"/>
    <p:sldId id="348" r:id="rId25"/>
    <p:sldId id="347" r:id="rId26"/>
    <p:sldId id="359" r:id="rId27"/>
    <p:sldId id="360" r:id="rId28"/>
    <p:sldId id="361" r:id="rId29"/>
    <p:sldId id="362" r:id="rId30"/>
    <p:sldId id="340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5256" autoAdjust="0"/>
  </p:normalViewPr>
  <p:slideViewPr>
    <p:cSldViewPr>
      <p:cViewPr varScale="1">
        <p:scale>
          <a:sx n="81" d="100"/>
          <a:sy n="81" d="100"/>
        </p:scale>
        <p:origin x="1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90168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/>
                </a:p>
              </p:txBody>
            </p:sp>
          </p:grpSp>
        </p:grpSp>
      </p:grpSp>
      <p:sp>
        <p:nvSpPr>
          <p:cNvPr id="7072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072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668B1-9179-4835-88C9-CFCDB9C5F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994FE-6B08-47E7-BA53-3FCBB7A6D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11C4-1552-493F-B412-429EE0191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9A41F-1FCD-4FA7-9557-2E342C364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AF9B-F3E0-445C-9490-CD9F234C6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285C-39A3-45A5-9EA8-C6D310D46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35C2-8FF6-4891-B578-932A0278F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8E992-3D11-4774-86D5-9B230097B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6DBD3-50A4-4ADB-9860-0BCD1B242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7B53-4388-4432-8A0E-CFD468B0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0F4C-72A5-4DAC-9E55-5EC48794A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436D6-E38D-4C40-8570-B3614504C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963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3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4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965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5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6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6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6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6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6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966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67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7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8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8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8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8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8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968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uk-UA" altLang="uk-UA"/>
                </a:p>
              </p:txBody>
            </p:sp>
          </p:grpSp>
        </p:grpSp>
      </p:grpSp>
      <p:sp>
        <p:nvSpPr>
          <p:cNvPr id="696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970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970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70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70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AD9CCB0-7380-4659-A0A4-D5CA70D56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br>
              <a:rPr lang="uk-UA" sz="4000" dirty="0"/>
            </a:br>
            <a:endParaRPr lang="ru-RU" sz="4000" dirty="0"/>
          </a:p>
        </p:txBody>
      </p:sp>
      <p:sp>
        <p:nvSpPr>
          <p:cNvPr id="77839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684213" y="2205038"/>
            <a:ext cx="3811587" cy="3921125"/>
          </a:xfrm>
        </p:spPr>
        <p:txBody>
          <a:bodyPr/>
          <a:lstStyle/>
          <a:p>
            <a:pPr eaLnBrk="1" hangingPunct="1">
              <a:defRPr/>
            </a:pPr>
            <a:endParaRPr lang="uk-UA" dirty="0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8913"/>
            <a:ext cx="8748712" cy="5907087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Львівський фізико-математичний ліцей-інтернат при Львівському національному університеті ім. І.Франка</a:t>
            </a:r>
            <a:endParaRPr lang="ru-RU" dirty="0"/>
          </a:p>
        </p:txBody>
      </p:sp>
      <p:pic>
        <p:nvPicPr>
          <p:cNvPr id="307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45354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ий сувій 2"/>
          <p:cNvSpPr/>
          <p:nvPr/>
        </p:nvSpPr>
        <p:spPr>
          <a:xfrm>
            <a:off x="5010150" y="2352675"/>
            <a:ext cx="3744913" cy="30924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Хоча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б над тобою </a:t>
            </a:r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було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сто </a:t>
            </a:r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вчителів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– вони </a:t>
            </a:r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будуть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безсилі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якщо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ти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зможеш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сам </a:t>
            </a:r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змусити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себе до </a:t>
            </a:r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праці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і сам </a:t>
            </a:r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вимагати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її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від</a:t>
            </a:r>
            <a:r>
              <a:rPr lang="ru-RU" b="0" i="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Roboto" panose="02000000000000000000" pitchFamily="2" charset="0"/>
              </a:rPr>
              <a:t> себе.</a:t>
            </a:r>
          </a:p>
          <a:p>
            <a:pPr algn="ctr"/>
            <a:r>
              <a:rPr lang="ru-RU" dirty="0"/>
              <a:t>.</a:t>
            </a:r>
          </a:p>
        </p:txBody>
      </p:sp>
      <p:sp>
        <p:nvSpPr>
          <p:cNvPr id="5" name="Стрічка лицем догори 4"/>
          <p:cNvSpPr/>
          <p:nvPr/>
        </p:nvSpPr>
        <p:spPr>
          <a:xfrm>
            <a:off x="4629150" y="5508625"/>
            <a:ext cx="4500563" cy="64928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err="1"/>
              <a:t>В.Сухомлинський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D50BEA-8854-FC4C-B736-9BDEA304A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dirty="0"/>
              <a:t>European Girls' Mathematical Olympiad 2022</a:t>
            </a:r>
            <a:endParaRPr lang="uk-UA" sz="2400" dirty="0"/>
          </a:p>
          <a:p>
            <a:pPr marL="0" indent="0" algn="l">
              <a:buNone/>
            </a:pPr>
            <a:r>
              <a:rPr lang="uk-UA" sz="1800" dirty="0" err="1"/>
              <a:t>Франкевич</a:t>
            </a:r>
            <a:r>
              <a:rPr lang="uk-UA" sz="1800" dirty="0"/>
              <a:t> Євгенія (срібна медаль)</a:t>
            </a:r>
            <a:endParaRPr lang="uk-UA" sz="2400" dirty="0"/>
          </a:p>
          <a:p>
            <a:pPr marL="0" indent="0" algn="l">
              <a:buNone/>
            </a:pPr>
            <a:endParaRPr lang="uk-UA" sz="2400" dirty="0"/>
          </a:p>
          <a:p>
            <a:pPr marL="0" indent="0" algn="l">
              <a:buNone/>
            </a:pPr>
            <a:r>
              <a:rPr lang="uk-UA" sz="2400" dirty="0"/>
              <a:t>Європейська олімпіада з фізики  </a:t>
            </a:r>
            <a:r>
              <a:rPr lang="en-US" sz="2400" dirty="0" err="1"/>
              <a:t>EuPhO</a:t>
            </a:r>
            <a:r>
              <a:rPr lang="en-US" sz="2400" dirty="0"/>
              <a:t>  2021</a:t>
            </a:r>
            <a:endParaRPr lang="uk-UA" sz="2400" dirty="0"/>
          </a:p>
          <a:p>
            <a:pPr marL="0" indent="0" algn="l">
              <a:buNone/>
            </a:pPr>
            <a:r>
              <a:rPr lang="uk-UA" sz="1800" dirty="0"/>
              <a:t>Кузнєцов Макар, </a:t>
            </a:r>
            <a:r>
              <a:rPr lang="uk-UA" sz="1800" dirty="0" err="1"/>
              <a:t>Ждан</a:t>
            </a:r>
            <a:r>
              <a:rPr lang="uk-UA" sz="1800" dirty="0"/>
              <a:t> Артур, </a:t>
            </a:r>
            <a:r>
              <a:rPr lang="uk-UA" sz="1800" dirty="0" err="1"/>
              <a:t>Голополосов</a:t>
            </a:r>
            <a:r>
              <a:rPr lang="uk-UA" sz="1800" dirty="0"/>
              <a:t> Віталій (бронзова медаль)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err="1"/>
              <a:t>Міжнародний</a:t>
            </a:r>
            <a:r>
              <a:rPr lang="ru-RU" sz="2400" dirty="0"/>
              <a:t> конкурс для </a:t>
            </a:r>
            <a:r>
              <a:rPr lang="ru-RU" sz="2400" dirty="0" err="1"/>
              <a:t>молодих</a:t>
            </a:r>
            <a:r>
              <a:rPr lang="ru-RU" sz="2400" dirty="0"/>
              <a:t> </a:t>
            </a:r>
            <a:r>
              <a:rPr lang="ru-RU" sz="2400" dirty="0" err="1"/>
              <a:t>винахідників</a:t>
            </a:r>
            <a:r>
              <a:rPr lang="ru-RU" sz="2400" dirty="0"/>
              <a:t> INOVA</a:t>
            </a:r>
          </a:p>
          <a:p>
            <a:pPr marL="0" indent="0">
              <a:buNone/>
            </a:pPr>
            <a:r>
              <a:rPr lang="ru-RU" sz="1800" dirty="0"/>
              <a:t>Сагайдак </a:t>
            </a:r>
            <a:r>
              <a:rPr lang="ru-RU" sz="1800" dirty="0" err="1"/>
              <a:t>Юрій</a:t>
            </a:r>
            <a:r>
              <a:rPr lang="ru-RU" sz="1800" dirty="0"/>
              <a:t> – золота медаль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32543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39825"/>
          </a:xfrm>
        </p:spPr>
        <p:txBody>
          <a:bodyPr>
            <a:noAutofit/>
          </a:bodyPr>
          <a:lstStyle/>
          <a:p>
            <a:pPr>
              <a:lnSpc>
                <a:spcPts val="2250"/>
              </a:lnSpc>
              <a:spcAft>
                <a:spcPts val="1125"/>
              </a:spcAft>
            </a:pPr>
            <a:br>
              <a:rPr lang="uk-UA" kern="18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br>
              <a:rPr lang="en-US" kern="18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</a:br>
            <a:r>
              <a:rPr lang="uk-UA" kern="1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Кращі школи України за</a:t>
            </a:r>
            <a:br>
              <a:rPr lang="uk-UA" kern="1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br>
              <a:rPr lang="uk-UA" kern="1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uk-UA" kern="18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результатами ЗНО 2021 року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E183CCAB-960F-45A3-A4DF-513A79653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AC469-CE29-E64A-414D-2AC18BA15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" y="1865030"/>
            <a:ext cx="9098136" cy="38252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шкіл за результатами ЗНО 2021 року  по предметах</a:t>
            </a:r>
            <a:br>
              <a:rPr lang="uk-UA" dirty="0">
                <a:effectLst/>
              </a:rPr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813911"/>
              </p:ext>
            </p:extLst>
          </p:nvPr>
        </p:nvGraphicFramePr>
        <p:xfrm>
          <a:off x="539552" y="1700809"/>
          <a:ext cx="7920879" cy="3574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6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4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Предмет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Місце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ТОР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Рейтинговий бал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Бал ЗНО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Учнів/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тестів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Склав (%)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Математика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167,6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188,1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152/152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Фізика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168,1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180,7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91/91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uk-UA" sz="18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Англ. мова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160,2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181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140/140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uk-UA" sz="18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Укр. мова</a:t>
                      </a:r>
                      <a:endParaRPr lang="uk-UA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162,1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183,6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152/152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uk-UA" sz="1800" b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Хімія</a:t>
                      </a:r>
                      <a:endParaRPr lang="uk-UA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168,1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185,6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22/22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uk-UA" sz="1800" b="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Біологія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158,6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184,3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13/13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8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2121099"/>
          </a:xfrm>
        </p:spPr>
        <p:txBody>
          <a:bodyPr/>
          <a:lstStyle/>
          <a:p>
            <a:r>
              <a:rPr lang="uk-UA" sz="2800" dirty="0">
                <a:latin typeface="Bookman Old Style" pitchFamily="18" charset="0"/>
              </a:rPr>
              <a:t>Плановані витрати у 2022</a:t>
            </a:r>
            <a:br>
              <a:rPr lang="uk-UA" sz="2800" dirty="0">
                <a:latin typeface="Bookman Old Style" pitchFamily="18" charset="0"/>
              </a:rPr>
            </a:br>
            <a:r>
              <a:rPr lang="uk-UA" sz="2800" dirty="0">
                <a:latin typeface="Bookman Old Style" pitchFamily="18" charset="0"/>
              </a:rPr>
              <a:t>на утримання закладу за рахунок бюджетних коштів:</a:t>
            </a:r>
            <a:br>
              <a:rPr lang="uk-UA" sz="2800" dirty="0">
                <a:latin typeface="Bookman Old Style" pitchFamily="18" charset="0"/>
              </a:rPr>
            </a:br>
            <a:r>
              <a:rPr lang="uk-UA" sz="2800" dirty="0">
                <a:latin typeface="Bookman Old Style" pitchFamily="18" charset="0"/>
              </a:rPr>
              <a:t>28 671,8 </a:t>
            </a:r>
            <a:r>
              <a:rPr lang="uk-UA" sz="2800" dirty="0" err="1">
                <a:latin typeface="Bookman Old Style" pitchFamily="18" charset="0"/>
              </a:rPr>
              <a:t>тис.грн</a:t>
            </a:r>
            <a:r>
              <a:rPr lang="uk-UA" sz="2800" dirty="0">
                <a:latin typeface="Bookman Old Style" pitchFamily="18" charset="0"/>
              </a:rPr>
              <a:t>.</a:t>
            </a:r>
            <a:br>
              <a:rPr lang="uk-UA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latin typeface="Bookman Old Style" panose="02050604050505020204" pitchFamily="18" charset="0"/>
              </a:rPr>
              <a:t>Залучені батьківські кошти та кошти спеціальних програм благодійного фонду </a:t>
            </a:r>
            <a:r>
              <a:rPr lang="en-US" sz="2800" dirty="0">
                <a:latin typeface="Bookman Old Style" panose="02050604050505020204" pitchFamily="18" charset="0"/>
              </a:rPr>
              <a:t>“</a:t>
            </a:r>
            <a:r>
              <a:rPr lang="uk-UA" sz="2800" dirty="0">
                <a:latin typeface="Bookman Old Style" panose="02050604050505020204" pitchFamily="18" charset="0"/>
              </a:rPr>
              <a:t>Ліцей</a:t>
            </a:r>
            <a:r>
              <a:rPr lang="en-US" sz="2800" dirty="0">
                <a:latin typeface="Bookman Old Style" panose="02050604050505020204" pitchFamily="18" charset="0"/>
              </a:rPr>
              <a:t>”</a:t>
            </a:r>
            <a:r>
              <a:rPr lang="uk-UA" sz="2800" dirty="0">
                <a:latin typeface="Bookman Old Style" panose="02050604050505020204" pitchFamily="18" charset="0"/>
              </a:rPr>
              <a:t> –  2 441,1 </a:t>
            </a:r>
            <a:r>
              <a:rPr lang="uk-UA" sz="2800" dirty="0" err="1">
                <a:latin typeface="Bookman Old Style" panose="02050604050505020204" pitchFamily="18" charset="0"/>
              </a:rPr>
              <a:t>тис.грн</a:t>
            </a:r>
            <a:r>
              <a:rPr lang="uk-UA" sz="2800" dirty="0">
                <a:latin typeface="Bookman Old Style" panose="02050604050505020204" pitchFamily="18" charset="0"/>
              </a:rPr>
              <a:t>.</a:t>
            </a:r>
          </a:p>
          <a:p>
            <a:endParaRPr lang="uk-UA" sz="3600" dirty="0">
              <a:latin typeface="Bookman Old Style" panose="02050604050505020204" pitchFamily="18" charset="0"/>
            </a:endParaRPr>
          </a:p>
          <a:p>
            <a:endParaRPr lang="uk-UA" sz="3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87356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848"/>
            <a:ext cx="8229600" cy="558899"/>
          </a:xfrm>
        </p:spPr>
        <p:txBody>
          <a:bodyPr/>
          <a:lstStyle/>
          <a:p>
            <a:r>
              <a:rPr lang="uk-UA" sz="2000" dirty="0"/>
              <a:t>Кошторисні призначення  для функціонування ліцею</a:t>
            </a:r>
            <a:endParaRPr lang="ru-RU" sz="2000" dirty="0"/>
          </a:p>
        </p:txBody>
      </p:sp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id="{626A267C-2B18-2668-D9CC-ABDA80345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405291"/>
              </p:ext>
            </p:extLst>
          </p:nvPr>
        </p:nvGraphicFramePr>
        <p:xfrm>
          <a:off x="683569" y="594749"/>
          <a:ext cx="7416823" cy="6230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093">
                  <a:extLst>
                    <a:ext uri="{9D8B030D-6E8A-4147-A177-3AD203B41FA5}">
                      <a16:colId xmlns:a16="http://schemas.microsoft.com/office/drawing/2014/main" val="3150436062"/>
                    </a:ext>
                  </a:extLst>
                </a:gridCol>
                <a:gridCol w="1554001">
                  <a:extLst>
                    <a:ext uri="{9D8B030D-6E8A-4147-A177-3AD203B41FA5}">
                      <a16:colId xmlns:a16="http://schemas.microsoft.com/office/drawing/2014/main" val="1974891613"/>
                    </a:ext>
                  </a:extLst>
                </a:gridCol>
                <a:gridCol w="2189729">
                  <a:extLst>
                    <a:ext uri="{9D8B030D-6E8A-4147-A177-3AD203B41FA5}">
                      <a16:colId xmlns:a16="http://schemas.microsoft.com/office/drawing/2014/main" val="861657488"/>
                    </a:ext>
                  </a:extLst>
                </a:gridCol>
              </a:tblGrid>
              <a:tr h="369873">
                <a:tc>
                  <a:txBody>
                    <a:bodyPr/>
                    <a:lstStyle/>
                    <a:p>
                      <a:pPr algn="l" fontAlgn="b"/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витрати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 01.07.2021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30.06.2022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на 2022 рік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9037809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Заробітна плата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15693840,99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17889600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454422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Нарахування на оплату праці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3461174,84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3934696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51048646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Продукти харчування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1266757,68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1597600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47884897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Відрядження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88987,68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79999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9446488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Теплопостачання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1482940,44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2757300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44176245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Водопостачання та водовідведення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84251,67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4306385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Електроенергія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554476,35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555000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81728795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Природний газ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63017,7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120000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89672105"/>
                  </a:ext>
                </a:extLst>
              </a:tr>
              <a:tr h="369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Оплата послуг та поточний ремонт приміщень ліцею.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459091,66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3226086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Вивезення смітя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18993,1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24 170,00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9573622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Стипендії та соціальні виплати дітям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4704693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закупівля низьковартісних товарів (до 20 тис.грн)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257369,87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49645"/>
                  </a:ext>
                </a:extLst>
              </a:tr>
              <a:tr h="369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медпрапарати та засоби для боротьби з COVID 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59583,1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3188007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Функціональне навчання працівників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1571,55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69517948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інші витрати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23395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07501056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Бюджет розвитку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8538602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Реконструкція внутрішнього дворика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487839,42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102 967,82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56234288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Спортмайданчик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457781,11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477827,98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74327381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Пожежна система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824920,87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107138,85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5781445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Вентиляційна система спортивного залу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258746,83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4741506"/>
                  </a:ext>
                </a:extLst>
              </a:tr>
              <a:tr h="269357">
                <a:tc>
                  <a:txBody>
                    <a:bodyPr/>
                    <a:lstStyle/>
                    <a:p>
                      <a:pPr algn="l" fontAlgn="b"/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28671808,66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25036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008111"/>
          </a:xfrm>
        </p:spPr>
        <p:txBody>
          <a:bodyPr/>
          <a:lstStyle/>
          <a:p>
            <a:pPr eaLnBrk="1" fontAlgn="b" hangingPunct="1"/>
            <a:br>
              <a:rPr lang="ru-RU" dirty="0"/>
            </a:br>
            <a:r>
              <a:rPr lang="ru-RU" sz="2000" b="1" dirty="0"/>
              <a:t> </a:t>
            </a:r>
            <a:r>
              <a:rPr lang="ru-RU" sz="2000" b="1" dirty="0" err="1"/>
              <a:t>Звіт</a:t>
            </a:r>
            <a:br>
              <a:rPr lang="ru-RU" sz="2000" dirty="0"/>
            </a:br>
            <a:r>
              <a:rPr lang="ru-RU" sz="2000" b="1" dirty="0"/>
              <a:t>про </a:t>
            </a:r>
            <a:r>
              <a:rPr lang="ru-RU" sz="2000" b="1" dirty="0" err="1"/>
              <a:t>поступлення</a:t>
            </a:r>
            <a:r>
              <a:rPr lang="ru-RU" sz="2000" b="1" dirty="0"/>
              <a:t>  та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 </a:t>
            </a:r>
            <a:r>
              <a:rPr lang="ru-RU" sz="2000" b="1" dirty="0" err="1"/>
              <a:t>добровільних</a:t>
            </a:r>
            <a:r>
              <a:rPr lang="ru-RU" sz="2000" b="1" dirty="0"/>
              <a:t> </a:t>
            </a:r>
            <a:r>
              <a:rPr lang="ru-RU" sz="2000" b="1" dirty="0" err="1"/>
              <a:t>батьківських</a:t>
            </a:r>
            <a:r>
              <a:rPr lang="ru-RU" sz="2000" b="1" dirty="0"/>
              <a:t> </a:t>
            </a:r>
            <a:r>
              <a:rPr lang="ru-RU" sz="2000" b="1" dirty="0" err="1"/>
              <a:t>пожертв</a:t>
            </a:r>
            <a:r>
              <a:rPr lang="ru-RU" sz="2000" b="1" dirty="0"/>
              <a:t> ЛФМЛ за  ІІ </a:t>
            </a:r>
            <a:r>
              <a:rPr lang="ru-RU" sz="2000" b="1" dirty="0" err="1"/>
              <a:t>півріччя</a:t>
            </a:r>
            <a:r>
              <a:rPr lang="ru-RU" sz="2000" b="1" dirty="0"/>
              <a:t> 2021 н.р.  (тис. </a:t>
            </a:r>
            <a:r>
              <a:rPr lang="ru-RU" sz="2000" b="1" dirty="0" err="1"/>
              <a:t>грн</a:t>
            </a:r>
            <a:r>
              <a:rPr lang="ru-RU" sz="2000" b="1" dirty="0"/>
              <a:t>)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0D6F18C-D589-0984-6760-1BABB6CBFF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657084"/>
              </p:ext>
            </p:extLst>
          </p:nvPr>
        </p:nvGraphicFramePr>
        <p:xfrm>
          <a:off x="1619672" y="1340768"/>
          <a:ext cx="6120680" cy="5054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80001183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843175269"/>
                    </a:ext>
                  </a:extLst>
                </a:gridCol>
              </a:tblGrid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Поступило коштів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2567084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добровільні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пожертви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батьків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40839711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 інших р/р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7004624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залишок коштів на 1.07.2021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358,8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596019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ctr" fontAlgn="b"/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3313072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Витрачено коштів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3706643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Будматеріали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9301762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 входів та приміщень ЛФМЛ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680,4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41519355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Доплати, премії,  стипендії, періодика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333,5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2828301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Медикаменти, пальне, господарські товари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3812451"/>
                  </a:ext>
                </a:extLst>
              </a:tr>
              <a:tr h="28823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Обслуговування,доукомпл. оргтехніки,інтернет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2458345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Електронний щоденник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9846762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Проєктні роботи, обслуговування оргтехніки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248161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Представницькі витрати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6509146"/>
                  </a:ext>
                </a:extLst>
              </a:tr>
              <a:tr h="338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Кондинціонер (серверна), меблі (фіз. кабінет)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1721913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ctr" fontAlgn="b"/>
                      <a:endParaRPr lang="uk-UA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1766875"/>
                  </a:ext>
                </a:extLst>
              </a:tr>
              <a:tr h="29521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Залишок коштів на 31.12.2021р.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95895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7"/>
          </a:xfrm>
        </p:spPr>
        <p:txBody>
          <a:bodyPr/>
          <a:lstStyle/>
          <a:p>
            <a:r>
              <a:rPr lang="ru-RU" sz="1800" b="1" dirty="0"/>
              <a:t> </a:t>
            </a:r>
            <a:r>
              <a:rPr lang="ru-RU" sz="2000" b="1" dirty="0" err="1"/>
              <a:t>Звіт</a:t>
            </a:r>
            <a:br>
              <a:rPr lang="ru-RU" sz="2000" dirty="0"/>
            </a:br>
            <a:r>
              <a:rPr lang="ru-RU" sz="2000" b="1" dirty="0"/>
              <a:t>про </a:t>
            </a:r>
            <a:r>
              <a:rPr lang="ru-RU" sz="2000" b="1" dirty="0" err="1"/>
              <a:t>поступлення</a:t>
            </a:r>
            <a:r>
              <a:rPr lang="ru-RU" sz="2000" b="1" dirty="0"/>
              <a:t>  та </a:t>
            </a:r>
            <a:r>
              <a:rPr lang="ru-RU" sz="2000" b="1" dirty="0" err="1"/>
              <a:t>використання</a:t>
            </a:r>
            <a:r>
              <a:rPr lang="ru-RU" sz="2000" b="1" dirty="0"/>
              <a:t> </a:t>
            </a:r>
            <a:r>
              <a:rPr lang="ru-RU" sz="2000" b="1" dirty="0" err="1"/>
              <a:t>добровільних</a:t>
            </a:r>
            <a:r>
              <a:rPr lang="ru-RU" sz="2000" b="1" dirty="0"/>
              <a:t> </a:t>
            </a:r>
            <a:r>
              <a:rPr lang="ru-RU" sz="2000" b="1" dirty="0" err="1"/>
              <a:t>батьківських</a:t>
            </a:r>
            <a:r>
              <a:rPr lang="ru-RU" sz="2000" b="1" dirty="0"/>
              <a:t> </a:t>
            </a:r>
            <a:r>
              <a:rPr lang="ru-RU" sz="2000" b="1" dirty="0" err="1"/>
              <a:t>пожертв</a:t>
            </a:r>
            <a:r>
              <a:rPr lang="ru-RU" sz="2000" b="1" dirty="0"/>
              <a:t> ЛФМЛ за  І </a:t>
            </a:r>
            <a:r>
              <a:rPr lang="ru-RU" sz="2000" b="1" dirty="0" err="1"/>
              <a:t>півріччя</a:t>
            </a:r>
            <a:r>
              <a:rPr lang="ru-RU" sz="2000" b="1" dirty="0"/>
              <a:t> 2022 </a:t>
            </a:r>
            <a:r>
              <a:rPr lang="ru-RU" sz="2000" b="1" dirty="0" err="1"/>
              <a:t>н.р</a:t>
            </a:r>
            <a:r>
              <a:rPr lang="ru-RU" sz="2000" b="1" dirty="0"/>
              <a:t>.  (тис. </a:t>
            </a:r>
            <a:r>
              <a:rPr lang="ru-RU" sz="2000" b="1" dirty="0" err="1"/>
              <a:t>грн</a:t>
            </a:r>
            <a:r>
              <a:rPr lang="ru-RU" sz="2000" b="1" dirty="0"/>
              <a:t>)</a:t>
            </a:r>
            <a:endParaRPr lang="uk-UA" sz="2000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71B068CB-1E1A-2679-0963-CDE42FA1CB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523571"/>
              </p:ext>
            </p:extLst>
          </p:nvPr>
        </p:nvGraphicFramePr>
        <p:xfrm>
          <a:off x="457200" y="1600200"/>
          <a:ext cx="8229599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9096">
                  <a:extLst>
                    <a:ext uri="{9D8B030D-6E8A-4147-A177-3AD203B41FA5}">
                      <a16:colId xmlns:a16="http://schemas.microsoft.com/office/drawing/2014/main" val="1412852692"/>
                    </a:ext>
                  </a:extLst>
                </a:gridCol>
                <a:gridCol w="1450503">
                  <a:extLst>
                    <a:ext uri="{9D8B030D-6E8A-4147-A177-3AD203B41FA5}">
                      <a16:colId xmlns:a16="http://schemas.microsoft.com/office/drawing/2014/main" val="2865181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Поступило коштів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1134,5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605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в.ч. добровільні пожертви батьків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839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з інших р/р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17927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залишок коштів на 1.01.2022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0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3889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Витрачено коштів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781,1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011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Будматеріали, бруківка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204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Господарські товари, ремонт і заправка транспорту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49019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Ремонт входів та приміщеннь ЛФМЛ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328,8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346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Доплата за консультаційні години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1874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Послуги (електронний щоденник, обслуговування техніки тощо)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44851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uk-UA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uk-U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70237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Залишок коштів на 22.06.2022р.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0761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77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080119"/>
          </a:xfrm>
        </p:spPr>
        <p:txBody>
          <a:bodyPr/>
          <a:lstStyle/>
          <a:p>
            <a:r>
              <a:rPr lang="uk-UA" sz="3600" dirty="0"/>
              <a:t>Виконані ремонтно-будівельні роботи (батьківські та залучені кошти):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07371"/>
          </a:xfrm>
        </p:spPr>
        <p:txBody>
          <a:bodyPr/>
          <a:lstStyle/>
          <a:p>
            <a:r>
              <a:rPr lang="uk-UA" sz="2800" dirty="0"/>
              <a:t>Ремонт даху над входом в ліцей</a:t>
            </a:r>
          </a:p>
          <a:p>
            <a:r>
              <a:rPr lang="uk-UA" sz="2800" dirty="0"/>
              <a:t>Реконструкція входу  з облаштуванням пандусу та вхідного модуля</a:t>
            </a:r>
          </a:p>
          <a:p>
            <a:r>
              <a:rPr lang="uk-UA" sz="2800" dirty="0"/>
              <a:t>Облаштування аварійного виходу  №8 з гардеробу </a:t>
            </a:r>
          </a:p>
          <a:p>
            <a:r>
              <a:rPr lang="uk-UA" sz="2800" dirty="0"/>
              <a:t>Ремонт підсобних приміщень гуртожитку, кухні.</a:t>
            </a:r>
          </a:p>
          <a:p>
            <a:r>
              <a:rPr lang="uk-UA" sz="2800" dirty="0"/>
              <a:t>Ремонт системи пожежного водопостачання</a:t>
            </a:r>
          </a:p>
          <a:p>
            <a:pPr marL="0" indent="0">
              <a:buNone/>
            </a:pPr>
            <a:endParaRPr lang="uk-UA" sz="2800" dirty="0"/>
          </a:p>
          <a:p>
            <a:endParaRPr lang="uk-UA" sz="20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324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Виконані ремонтно-будівельні роботи (бюджетні кошти):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752528"/>
          </a:xfrm>
        </p:spPr>
        <p:txBody>
          <a:bodyPr/>
          <a:lstStyle/>
          <a:p>
            <a:r>
              <a:rPr lang="uk-UA" sz="2400" dirty="0"/>
              <a:t>Облаштування спортивних майданчиків (роботи продовжуються).</a:t>
            </a:r>
          </a:p>
          <a:p>
            <a:r>
              <a:rPr lang="uk-UA" sz="2400" dirty="0"/>
              <a:t>Встановлення пожежної сигналізації (роботи продовжуються).</a:t>
            </a:r>
          </a:p>
          <a:p>
            <a:r>
              <a:rPr lang="uk-UA" sz="2400" dirty="0"/>
              <a:t>Облаштування внутрішнього дворика (роботи продовжуються).</a:t>
            </a:r>
          </a:p>
          <a:p>
            <a:r>
              <a:rPr lang="uk-UA" sz="2400" dirty="0"/>
              <a:t>Встановлення дверей на сходових клітках.</a:t>
            </a:r>
          </a:p>
          <a:p>
            <a:r>
              <a:rPr lang="uk-UA" sz="2400" dirty="0"/>
              <a:t>Перезарядка вогнегасників. </a:t>
            </a:r>
          </a:p>
          <a:p>
            <a:r>
              <a:rPr lang="uk-UA" sz="2400" dirty="0"/>
              <a:t>Чистка та ремонт каналізації.</a:t>
            </a:r>
          </a:p>
          <a:p>
            <a:r>
              <a:rPr lang="uk-UA" sz="2400" dirty="0"/>
              <a:t>Обрізка дерев.</a:t>
            </a:r>
          </a:p>
          <a:p>
            <a:endParaRPr lang="uk-UA" sz="2400" dirty="0"/>
          </a:p>
          <a:p>
            <a:endParaRPr lang="uk-UA" sz="2400" dirty="0"/>
          </a:p>
          <a:p>
            <a:pPr>
              <a:buNone/>
            </a:pPr>
            <a:endParaRPr lang="uk-UA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Поновлення матеріально-технічної бази (бюджет)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uk-UA" dirty="0"/>
              <a:t>Ноутбуки 2 </a:t>
            </a:r>
            <a:r>
              <a:rPr lang="uk-UA" dirty="0" err="1"/>
              <a:t>шт</a:t>
            </a:r>
            <a:endParaRPr lang="uk-UA" dirty="0"/>
          </a:p>
          <a:p>
            <a:r>
              <a:rPr lang="uk-UA" dirty="0"/>
              <a:t>Програма </a:t>
            </a:r>
            <a:r>
              <a:rPr lang="en-US" dirty="0" err="1"/>
              <a:t>MozaBook</a:t>
            </a:r>
            <a:endParaRPr lang="uk-UA" dirty="0"/>
          </a:p>
          <a:p>
            <a:r>
              <a:rPr lang="uk-UA" dirty="0"/>
              <a:t>Кухонний посуд</a:t>
            </a:r>
          </a:p>
          <a:p>
            <a:r>
              <a:rPr lang="uk-UA" dirty="0"/>
              <a:t>Спортивний інвентар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845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/>
              <a:t>Педагогічний колектив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23850" y="1484312"/>
            <a:ext cx="3600078" cy="237673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err="1"/>
              <a:t>Народний</a:t>
            </a:r>
            <a:r>
              <a:rPr lang="ru-RU" sz="2000" dirty="0"/>
              <a:t> </a:t>
            </a:r>
            <a:r>
              <a:rPr lang="ru-RU" sz="2000" dirty="0" err="1"/>
              <a:t>вчитель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 1</a:t>
            </a:r>
          </a:p>
          <a:p>
            <a:pPr eaLnBrk="1" hangingPunct="1">
              <a:defRPr/>
            </a:pPr>
            <a:r>
              <a:rPr lang="ru-RU" sz="2000" dirty="0" err="1"/>
              <a:t>Заслужений</a:t>
            </a:r>
            <a:r>
              <a:rPr lang="ru-RU" sz="2000" dirty="0"/>
              <a:t> учитель </a:t>
            </a:r>
            <a:r>
              <a:rPr lang="ru-RU" sz="2000" dirty="0" err="1"/>
              <a:t>України</a:t>
            </a:r>
            <a:r>
              <a:rPr lang="ru-RU" sz="2000" dirty="0"/>
              <a:t>   </a:t>
            </a:r>
            <a:r>
              <a:rPr lang="en-US" sz="2000" dirty="0"/>
              <a:t>1</a:t>
            </a:r>
            <a:r>
              <a:rPr lang="uk-UA" sz="2000" dirty="0"/>
              <a:t>1</a:t>
            </a:r>
            <a:endParaRPr lang="ru-RU" sz="2000" dirty="0"/>
          </a:p>
          <a:p>
            <a:pPr eaLnBrk="1" hangingPunct="1">
              <a:defRPr/>
            </a:pPr>
            <a:r>
              <a:rPr lang="ru-RU" sz="2000" dirty="0" err="1"/>
              <a:t>Кандидатів</a:t>
            </a:r>
            <a:r>
              <a:rPr lang="ru-RU" sz="2000" dirty="0"/>
              <a:t> наук 3</a:t>
            </a:r>
          </a:p>
          <a:p>
            <a:pPr marL="0" indent="0" eaLnBrk="1" hangingPunct="1">
              <a:buNone/>
              <a:defRPr/>
            </a:pPr>
            <a:endParaRPr lang="uk-UA" sz="2000" dirty="0"/>
          </a:p>
        </p:txBody>
      </p:sp>
      <p:sp>
        <p:nvSpPr>
          <p:cNvPr id="9" name="Содержимое 6"/>
          <p:cNvSpPr>
            <a:spLocks noGrp="1"/>
          </p:cNvSpPr>
          <p:nvPr>
            <p:ph sz="half" idx="1"/>
          </p:nvPr>
        </p:nvSpPr>
        <p:spPr>
          <a:xfrm>
            <a:off x="4572000" y="1341438"/>
            <a:ext cx="4572000" cy="4597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err="1"/>
              <a:t>Спеціаліст</a:t>
            </a:r>
            <a:r>
              <a:rPr lang="ru-RU" sz="2000" dirty="0"/>
              <a:t> </a:t>
            </a:r>
            <a:r>
              <a:rPr lang="ru-RU" sz="2000" dirty="0" err="1"/>
              <a:t>вищої</a:t>
            </a:r>
            <a:r>
              <a:rPr lang="ru-RU" sz="2000" dirty="0"/>
              <a:t> </a:t>
            </a:r>
            <a:r>
              <a:rPr lang="ru-RU" sz="2000" dirty="0" err="1"/>
              <a:t>категорії</a:t>
            </a:r>
            <a:r>
              <a:rPr lang="ru-RU" sz="2000" dirty="0"/>
              <a:t>   42 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/>
              <a:t>  </a:t>
            </a:r>
            <a:r>
              <a:rPr lang="ru-RU" sz="2000" dirty="0" err="1"/>
              <a:t>Із</a:t>
            </a:r>
            <a:r>
              <a:rPr lang="ru-RU" sz="2000" dirty="0"/>
              <a:t> них:   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/>
              <a:t>  Учитель - методист   </a:t>
            </a:r>
            <a:r>
              <a:rPr lang="en-US" sz="2000" dirty="0"/>
              <a:t>2</a:t>
            </a:r>
            <a:r>
              <a:rPr lang="uk-UA" sz="2000" dirty="0"/>
              <a:t>4</a:t>
            </a:r>
            <a:r>
              <a:rPr lang="ru-RU" sz="2000" dirty="0"/>
              <a:t>  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/>
              <a:t>  </a:t>
            </a:r>
            <a:r>
              <a:rPr lang="ru-RU" sz="2000" dirty="0" err="1"/>
              <a:t>Cтарший</a:t>
            </a:r>
            <a:r>
              <a:rPr lang="ru-RU" sz="2000" dirty="0"/>
              <a:t> учитель   </a:t>
            </a:r>
            <a:r>
              <a:rPr lang="uk-UA" sz="2000" dirty="0"/>
              <a:t>8</a:t>
            </a:r>
            <a:r>
              <a:rPr lang="ru-RU" sz="20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/>
              <a:t>	</a:t>
            </a:r>
            <a:r>
              <a:rPr lang="ru-RU" sz="2000" dirty="0" err="1"/>
              <a:t>Учителі</a:t>
            </a:r>
            <a:r>
              <a:rPr lang="ru-RU" sz="2000" dirty="0"/>
              <a:t>:   І </a:t>
            </a:r>
            <a:r>
              <a:rPr lang="ru-RU" sz="2000" dirty="0" err="1"/>
              <a:t>категорії</a:t>
            </a:r>
            <a:r>
              <a:rPr lang="ru-RU" sz="2000" dirty="0"/>
              <a:t>   </a:t>
            </a:r>
            <a:r>
              <a:rPr lang="uk-UA" sz="2000" dirty="0"/>
              <a:t>2</a:t>
            </a:r>
            <a:r>
              <a:rPr lang="ru-RU" sz="2000" dirty="0"/>
              <a:t> </a:t>
            </a:r>
          </a:p>
          <a:p>
            <a:pPr eaLnBrk="1" hangingPunct="1">
              <a:defRPr/>
            </a:pPr>
            <a:r>
              <a:rPr lang="ru-RU" sz="2000" dirty="0"/>
              <a:t>                 ІІ </a:t>
            </a:r>
            <a:r>
              <a:rPr lang="ru-RU" sz="2000" dirty="0" err="1"/>
              <a:t>категорії</a:t>
            </a:r>
            <a:r>
              <a:rPr lang="ru-RU" sz="2000" dirty="0"/>
              <a:t>  </a:t>
            </a:r>
            <a:r>
              <a:rPr lang="uk-UA" sz="2000" dirty="0"/>
              <a:t>4</a:t>
            </a:r>
            <a:endParaRPr lang="ru-RU" sz="2000" dirty="0"/>
          </a:p>
          <a:p>
            <a:pPr marL="1371600" lvl="3" indent="0" eaLnBrk="1" hangingPunct="1">
              <a:buNone/>
              <a:defRPr/>
            </a:pPr>
            <a:r>
              <a:rPr lang="ru-RU" sz="1000" dirty="0"/>
              <a:t>     </a:t>
            </a:r>
            <a:r>
              <a:rPr lang="ru-RU" sz="2000" dirty="0" err="1"/>
              <a:t>спеціаліст</a:t>
            </a:r>
            <a:r>
              <a:rPr lang="ru-RU" sz="2000" dirty="0"/>
              <a:t>  </a:t>
            </a:r>
            <a:r>
              <a:rPr lang="uk-UA" sz="2000" dirty="0"/>
              <a:t>5</a:t>
            </a:r>
          </a:p>
          <a:p>
            <a:pPr marL="1371600" lvl="3" indent="0" eaLnBrk="1" hangingPunct="1">
              <a:buNone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4F9AE-D17F-216D-A97E-17A0DD5C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/>
              <a:t>Поновлення матеріально-технічної бази (залучені кошти)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25B58-A9EB-0546-D9B7-FD63144A7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663355"/>
          </a:xfrm>
        </p:spPr>
        <p:txBody>
          <a:bodyPr/>
          <a:lstStyle/>
          <a:p>
            <a:r>
              <a:rPr lang="uk-UA" dirty="0" err="1"/>
              <a:t>Мультиборди</a:t>
            </a:r>
            <a:r>
              <a:rPr lang="uk-UA" dirty="0"/>
              <a:t> 2 </a:t>
            </a:r>
            <a:r>
              <a:rPr lang="uk-UA" dirty="0" err="1"/>
              <a:t>шт</a:t>
            </a:r>
            <a:endParaRPr lang="uk-UA" dirty="0"/>
          </a:p>
          <a:p>
            <a:r>
              <a:rPr lang="uk-UA" sz="3200" dirty="0"/>
              <a:t>Баскетбольні </a:t>
            </a:r>
            <a:r>
              <a:rPr lang="uk-UA" sz="3200" dirty="0" err="1"/>
              <a:t>стійки</a:t>
            </a:r>
            <a:r>
              <a:rPr lang="uk-UA" sz="3200" dirty="0"/>
              <a:t> та щити на спортмайданчику</a:t>
            </a:r>
          </a:p>
          <a:p>
            <a:r>
              <a:rPr lang="uk-UA" dirty="0"/>
              <a:t>М’які меблі у вестибюлі</a:t>
            </a:r>
          </a:p>
          <a:p>
            <a:r>
              <a:rPr lang="uk-UA" dirty="0"/>
              <a:t>Пуфи для зони дозвілля</a:t>
            </a:r>
          </a:p>
          <a:p>
            <a:r>
              <a:rPr lang="uk-UA" dirty="0"/>
              <a:t>Настільні ігри</a:t>
            </a:r>
          </a:p>
          <a:p>
            <a:r>
              <a:rPr lang="uk-UA" dirty="0"/>
              <a:t>Поточні ремонти класних приміщень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6945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4436C-B6CC-EE36-99DA-8BEFDC44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Функціонування ліцею в умовах воєнного стану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E4DD8-D760-3269-66A2-8C9757DE9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uk-UA" sz="2400" dirty="0"/>
              <a:t>З 26 лютого 2022 року тимчасовий прихисток в ліцеї отримали більше ніж 950 осіб</a:t>
            </a:r>
          </a:p>
          <a:p>
            <a:pPr algn="just">
              <a:buFontTx/>
              <a:buChar char="-"/>
            </a:pPr>
            <a:r>
              <a:rPr lang="uk-UA" sz="2400" dirty="0"/>
              <a:t>Станом на сьогодні в ЛФМЛ проживає 87 ВПО</a:t>
            </a:r>
          </a:p>
          <a:p>
            <a:pPr algn="just">
              <a:buFontTx/>
              <a:buChar char="-"/>
            </a:pPr>
            <a:r>
              <a:rPr lang="uk-UA" sz="2400" dirty="0"/>
              <a:t>Харчування та проживання ВПО було забезпечене шляхом залучення батьківських, волонтерських коштів, та коштів благодійних організацій. Оплата житлово-комунальних послуг здійснюється за рахунок міського бюджету</a:t>
            </a:r>
          </a:p>
          <a:p>
            <a:pPr algn="just">
              <a:buFontTx/>
              <a:buChar char="-"/>
            </a:pPr>
            <a:r>
              <a:rPr lang="uk-UA" sz="2400" dirty="0"/>
              <a:t>До дистанційного навчання було долучено 94 учня з областей, на території яких ведуться бойові дії</a:t>
            </a:r>
          </a:p>
          <a:p>
            <a:pPr algn="just">
              <a:buFontTx/>
              <a:buChar char="-"/>
            </a:pPr>
            <a:r>
              <a:rPr lang="uk-UA" sz="2400" dirty="0"/>
              <a:t> Вчителями та адміністрацією докладено максимум зусиль для виконання навчального плану</a:t>
            </a:r>
          </a:p>
          <a:p>
            <a:pPr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6197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4923"/>
          </a:xfrm>
        </p:spPr>
        <p:txBody>
          <a:bodyPr/>
          <a:lstStyle/>
          <a:p>
            <a:br>
              <a:rPr lang="en-US" dirty="0"/>
            </a:br>
            <a:r>
              <a:rPr lang="uk-UA" dirty="0"/>
              <a:t>Плани на літо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uk-UA" sz="2400" dirty="0"/>
              <a:t>Ремонт жилих кімнат та санвузлів гуртожитку після проживання ВПО</a:t>
            </a:r>
          </a:p>
          <a:p>
            <a:r>
              <a:rPr lang="uk-UA" sz="2400" dirty="0"/>
              <a:t>Дообладнання внутрішнього дворика.</a:t>
            </a:r>
          </a:p>
          <a:p>
            <a:r>
              <a:rPr lang="uk-UA" sz="2400" dirty="0"/>
              <a:t>Дообладнання волейбольними </a:t>
            </a:r>
            <a:r>
              <a:rPr lang="uk-UA" sz="2400" dirty="0" err="1"/>
              <a:t>стійками</a:t>
            </a:r>
            <a:r>
              <a:rPr lang="uk-UA" sz="2400" dirty="0"/>
              <a:t> спортмайданчика</a:t>
            </a:r>
          </a:p>
          <a:p>
            <a:r>
              <a:rPr lang="uk-UA" sz="2400" dirty="0"/>
              <a:t>Введення в експлуатацію пожежної сигналізації.</a:t>
            </a:r>
          </a:p>
          <a:p>
            <a:r>
              <a:rPr lang="uk-UA" sz="2400" dirty="0"/>
              <a:t>Ремонт приміщень господарських будівель.</a:t>
            </a:r>
          </a:p>
          <a:p>
            <a:r>
              <a:rPr lang="uk-UA" sz="2400" dirty="0"/>
              <a:t>Встановлення вентиляційної системи в спортивній залі. </a:t>
            </a:r>
          </a:p>
          <a:p>
            <a:r>
              <a:rPr lang="uk-UA" sz="2400" dirty="0"/>
              <a:t>Чистка ринв та водостоків</a:t>
            </a:r>
          </a:p>
          <a:p>
            <a:r>
              <a:rPr lang="uk-UA" sz="2400" dirty="0"/>
              <a:t>Завершення робіт по обладнанню входів в ліцей</a:t>
            </a:r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pPr>
              <a:buNone/>
            </a:pPr>
            <a:endParaRPr lang="uk-UA" sz="2400" dirty="0"/>
          </a:p>
          <a:p>
            <a:pPr>
              <a:buNone/>
            </a:pPr>
            <a:endParaRPr lang="uk-UA" sz="2400" dirty="0"/>
          </a:p>
          <a:p>
            <a:endParaRPr lang="uk-UA" sz="2400" dirty="0"/>
          </a:p>
          <a:p>
            <a:endParaRPr lang="uk-UA" sz="2400" dirty="0"/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00475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Реконструкція входу  з облаштуванням пандусу та вхідного модуля</a:t>
            </a:r>
            <a:br>
              <a:rPr lang="uk-UA" sz="4400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D071BEE-78BE-D51D-2748-8E24AD220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4336"/>
            <a:ext cx="3394472" cy="4525963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7E5981-91D2-67A6-1B69-9C049D463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84" y="2393287"/>
            <a:ext cx="4716016" cy="35370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5F630C88-E7A2-AFF9-DEC0-C14C432E53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33817"/>
            <a:ext cx="3394472" cy="4525963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03A718C-50F4-E812-66D4-4FAC6408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Облаштування аварійного виходу №8 з гардеробу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4FFDD6-F1EC-C38A-7630-74E7D56EB1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33818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Тренажерний</a:t>
            </a:r>
            <a:r>
              <a:rPr lang="ru-RU" dirty="0"/>
              <a:t> комплекс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1CD36676-B26F-1516-0C35-5AAF2A28E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3331316" cy="3057203"/>
          </a:xfr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A189CAA-4BBD-CDD0-39A5-8E81C406D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7638"/>
            <a:ext cx="3788516" cy="28413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008641-D53E-D569-AD07-EF721793F1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04" y="3283329"/>
            <a:ext cx="3614120" cy="357467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956E2-CEB5-FBED-4D82-D3E4DDC6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Коридори їдальні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2EFF06-B593-C506-2A6E-C3981A193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2" y="3409430"/>
            <a:ext cx="2365369" cy="315382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95D2B3-D33A-B38F-1BB8-AECB0FBDB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03" y="1700808"/>
            <a:ext cx="2365369" cy="31538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E89DA0-CA13-B17E-36FE-5FBC7D513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61" y="3938073"/>
            <a:ext cx="3486669" cy="26150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395BCD-4419-FE10-B8B6-FBA27B0766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41" y="1700808"/>
            <a:ext cx="2365370" cy="31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06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6B51C-654C-2DB9-57C8-B772833B5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Вхідні двері та двері в їдальню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13D1F1-4195-02D1-BEB8-F6CD9683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394472" cy="45259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B90269-2E1C-6076-9C65-865CBF970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51" y="1639017"/>
            <a:ext cx="3394473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40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D6E93-2224-4770-36E1-DCFD6991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Двері на сходових клітках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550A5D-6A17-E636-5121-AA986C834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00" y="1417638"/>
            <a:ext cx="3394472" cy="45259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8D9E7F-D52A-80A0-A9A5-C2BAEFD6F8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34606"/>
            <a:ext cx="3394473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95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6541-EC87-5560-65D6-50AD3BB6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Початок робіт по облаштуванню виходу з їдальні, бойлери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664E80-56D9-68DE-2FB5-1E5918913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4216"/>
            <a:ext cx="2571750" cy="342900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9E4974-7C4A-BBD7-6E32-185A20C0D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1944216"/>
            <a:ext cx="2571750" cy="342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FF7A33-C324-A31B-12DE-040AFED0C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270" y="1944215"/>
            <a:ext cx="257175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3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55650" y="188913"/>
            <a:ext cx="7772400" cy="647799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dirty="0"/>
              <a:t>Навчальні успіхи. Учнівські олімпіади.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11560" y="908719"/>
            <a:ext cx="7704137" cy="5760367"/>
          </a:xfrm>
        </p:spPr>
        <p:txBody>
          <a:bodyPr/>
          <a:lstStyle/>
          <a:p>
            <a:pPr algn="l"/>
            <a:r>
              <a:rPr lang="uk-UA" sz="1600" dirty="0"/>
              <a:t>АСТРОНОМІЯ</a:t>
            </a:r>
          </a:p>
          <a:p>
            <a:pPr algn="l"/>
            <a:r>
              <a:rPr lang="uk-UA" sz="1600" dirty="0"/>
              <a:t>Всеукраїнська інтернет-олімпіади з астрономії (листопад 2021 року). Переможці відбіркового етапу</a:t>
            </a:r>
          </a:p>
          <a:p>
            <a:pPr algn="l"/>
            <a:endParaRPr lang="uk-UA" sz="1600" dirty="0"/>
          </a:p>
          <a:p>
            <a:pPr algn="l"/>
            <a:r>
              <a:rPr lang="uk-UA" sz="1600" dirty="0" err="1"/>
              <a:t>Гонцовська</a:t>
            </a:r>
            <a:r>
              <a:rPr lang="uk-UA" sz="1600" dirty="0"/>
              <a:t> Ірина,  </a:t>
            </a:r>
            <a:r>
              <a:rPr lang="uk-UA" sz="1600" dirty="0" err="1"/>
              <a:t>Шикула</a:t>
            </a:r>
            <a:r>
              <a:rPr lang="uk-UA" sz="1600" dirty="0"/>
              <a:t> Северин, Тхір Назар, </a:t>
            </a:r>
            <a:r>
              <a:rPr lang="uk-UA" sz="1600" dirty="0" err="1"/>
              <a:t>Симотюк</a:t>
            </a:r>
            <a:r>
              <a:rPr lang="uk-UA" sz="1600" dirty="0"/>
              <a:t> Іван</a:t>
            </a:r>
          </a:p>
          <a:p>
            <a:pPr algn="l"/>
            <a:r>
              <a:rPr lang="uk-UA" sz="1600" dirty="0"/>
              <a:t>Пелех Анастасія (11А клас), </a:t>
            </a:r>
            <a:r>
              <a:rPr lang="uk-UA" sz="1600" dirty="0" err="1"/>
              <a:t>Голоднік</a:t>
            </a:r>
            <a:r>
              <a:rPr lang="uk-UA" sz="1600" dirty="0"/>
              <a:t> Володимир, </a:t>
            </a:r>
            <a:r>
              <a:rPr lang="uk-UA" sz="1600" dirty="0" err="1"/>
              <a:t>Міхайлова</a:t>
            </a:r>
            <a:r>
              <a:rPr lang="uk-UA" sz="1600" dirty="0"/>
              <a:t> Софія (11В клас)</a:t>
            </a:r>
          </a:p>
          <a:p>
            <a:pPr algn="l"/>
            <a:endParaRPr lang="uk-UA" sz="1600" dirty="0"/>
          </a:p>
          <a:p>
            <a:pPr algn="l"/>
            <a:r>
              <a:rPr lang="uk-UA" sz="1600" dirty="0"/>
              <a:t>ХІМІЯ</a:t>
            </a:r>
          </a:p>
          <a:p>
            <a:pPr algn="l"/>
            <a:r>
              <a:rPr lang="uk-UA" sz="1600" dirty="0"/>
              <a:t>ІІІ Всеукраїнська дистанційна олімпіада з хімії </a:t>
            </a:r>
          </a:p>
          <a:p>
            <a:pPr algn="l"/>
            <a:r>
              <a:rPr lang="uk-UA" sz="1600" dirty="0" err="1"/>
              <a:t>Гайванович</a:t>
            </a:r>
            <a:r>
              <a:rPr lang="uk-UA" sz="1600" dirty="0"/>
              <a:t> Дем’ян, </a:t>
            </a:r>
            <a:r>
              <a:rPr lang="uk-UA" sz="1600" dirty="0" err="1"/>
              <a:t>Симотюк</a:t>
            </a:r>
            <a:r>
              <a:rPr lang="uk-UA" sz="1600" dirty="0"/>
              <a:t> Олекса, Марущак Орест (9-Д клас)</a:t>
            </a:r>
          </a:p>
          <a:p>
            <a:pPr algn="l"/>
            <a:r>
              <a:rPr lang="uk-UA" sz="1600" dirty="0"/>
              <a:t>Комарницький Олег, </a:t>
            </a:r>
            <a:r>
              <a:rPr lang="uk-UA" sz="1600" dirty="0" err="1"/>
              <a:t>Малинич</a:t>
            </a:r>
            <a:r>
              <a:rPr lang="uk-UA" sz="1600" dirty="0"/>
              <a:t> Ярослав (10-Д клас)</a:t>
            </a:r>
          </a:p>
          <a:p>
            <a:pPr algn="l"/>
            <a:endParaRPr lang="uk-UA" sz="1600" dirty="0"/>
          </a:p>
          <a:p>
            <a:pPr algn="l"/>
            <a:r>
              <a:rPr lang="uk-UA" sz="1600" dirty="0"/>
              <a:t>Всеукраїнська інтернет-олімпіада з хімії</a:t>
            </a:r>
          </a:p>
          <a:p>
            <a:pPr algn="l"/>
            <a:r>
              <a:rPr lang="uk-UA" sz="1600" dirty="0" err="1"/>
              <a:t>Гайванович</a:t>
            </a:r>
            <a:r>
              <a:rPr lang="uk-UA" sz="1600" dirty="0"/>
              <a:t> Дем’ян – ІІІ диплом (9-Д клас)</a:t>
            </a:r>
          </a:p>
          <a:p>
            <a:pPr algn="l"/>
            <a:r>
              <a:rPr lang="uk-UA" sz="1600" dirty="0"/>
              <a:t>Комарницький Олег – ІІ диплом (10-Д клас)</a:t>
            </a:r>
          </a:p>
          <a:p>
            <a:pPr algn="l"/>
            <a:r>
              <a:rPr lang="uk-UA" sz="1600" dirty="0" err="1"/>
              <a:t>Малинич</a:t>
            </a:r>
            <a:r>
              <a:rPr lang="uk-UA" sz="1600" dirty="0"/>
              <a:t> Ярослав – ІІІ диплом (11-Д клас)</a:t>
            </a:r>
          </a:p>
          <a:p>
            <a:pPr algn="l"/>
            <a:endParaRPr lang="uk-UA" sz="1600" dirty="0"/>
          </a:p>
          <a:p>
            <a:pPr algn="l"/>
            <a:r>
              <a:rPr lang="ru-RU" sz="1600" dirty="0"/>
              <a:t>По результатах </a:t>
            </a:r>
            <a:r>
              <a:rPr lang="ru-RU" sz="1600" dirty="0" err="1"/>
              <a:t>відбірково-тренувальних</a:t>
            </a:r>
            <a:r>
              <a:rPr lang="ru-RU" sz="1600" dirty="0"/>
              <a:t> </a:t>
            </a:r>
            <a:r>
              <a:rPr lang="ru-RU" sz="1600" dirty="0" err="1"/>
              <a:t>зборів</a:t>
            </a:r>
            <a:r>
              <a:rPr lang="ru-RU" sz="1600" dirty="0"/>
              <a:t> до складу </a:t>
            </a:r>
            <a:r>
              <a:rPr lang="ru-RU" sz="1600" dirty="0" err="1"/>
              <a:t>збірної</a:t>
            </a:r>
            <a:r>
              <a:rPr lang="ru-RU" sz="1600" dirty="0"/>
              <a:t> </a:t>
            </a:r>
            <a:r>
              <a:rPr lang="ru-RU" sz="1600" dirty="0" err="1"/>
              <a:t>команди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на 54-ту МХО </a:t>
            </a:r>
            <a:r>
              <a:rPr lang="ru-RU" sz="1600" dirty="0" err="1"/>
              <a:t>увійшов</a:t>
            </a:r>
            <a:r>
              <a:rPr lang="ru-RU" sz="1600" dirty="0"/>
              <a:t> </a:t>
            </a:r>
            <a:r>
              <a:rPr lang="ru-RU" sz="1600" dirty="0" err="1"/>
              <a:t>Комарницький</a:t>
            </a:r>
            <a:r>
              <a:rPr lang="ru-RU" sz="1600" dirty="0"/>
              <a:t> Олег (10-Д </a:t>
            </a:r>
            <a:r>
              <a:rPr lang="ru-RU" sz="1600" dirty="0" err="1"/>
              <a:t>клас</a:t>
            </a:r>
            <a:r>
              <a:rPr lang="ru-RU" sz="1600" dirty="0"/>
              <a:t>)</a:t>
            </a:r>
            <a:endParaRPr lang="uk-UA" sz="1600" dirty="0"/>
          </a:p>
          <a:p>
            <a:pPr algn="l"/>
            <a:endParaRPr lang="uk-UA" sz="1600" dirty="0"/>
          </a:p>
          <a:p>
            <a:pPr algn="l"/>
            <a:endParaRPr lang="uk-UA" sz="1600" dirty="0"/>
          </a:p>
          <a:p>
            <a:pPr marL="0" indent="0" algn="l">
              <a:buNone/>
            </a:pPr>
            <a:endParaRPr lang="ru-RU" sz="1600" dirty="0"/>
          </a:p>
          <a:p>
            <a:pPr marL="0" indent="0" algn="l">
              <a:buNone/>
            </a:pPr>
            <a:endParaRPr lang="ru-RU" sz="1600" dirty="0"/>
          </a:p>
          <a:p>
            <a:pPr marL="0" indent="0" algn="l">
              <a:buNone/>
            </a:pPr>
            <a:endParaRPr lang="ru-RU" sz="1600" dirty="0"/>
          </a:p>
          <a:p>
            <a:pPr algn="l"/>
            <a:endParaRPr lang="uk-UA" sz="1600" dirty="0"/>
          </a:p>
          <a:p>
            <a:endParaRPr lang="uk-UA" sz="1200" dirty="0"/>
          </a:p>
          <a:p>
            <a:endParaRPr lang="uk-UA" sz="1200" dirty="0"/>
          </a:p>
          <a:p>
            <a:pPr eaLnBrk="1" hangingPunct="1"/>
            <a:endParaRPr lang="uk-UA" altLang="uk-UA" sz="2000" b="1" i="1" dirty="0"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Дякую за увагу!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36912"/>
            <a:ext cx="8229600" cy="1728191"/>
          </a:xfrm>
        </p:spPr>
        <p:txBody>
          <a:bodyPr/>
          <a:lstStyle/>
          <a:p>
            <a:pPr marL="0" indent="0" algn="just">
              <a:buNone/>
            </a:pPr>
            <a:r>
              <a:rPr lang="ru-RU" b="0" i="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Найкращий</a:t>
            </a:r>
            <a:r>
              <a:rPr lang="ru-RU" b="0" i="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спосіб</a:t>
            </a:r>
            <a:r>
              <a:rPr lang="ru-RU" b="0" i="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зробити</a:t>
            </a:r>
            <a:r>
              <a:rPr lang="ru-RU" b="0" i="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дітей</a:t>
            </a:r>
            <a:r>
              <a:rPr lang="ru-RU" b="0" i="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хорошими – </a:t>
            </a:r>
            <a:r>
              <a:rPr lang="ru-RU" b="0" i="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це</a:t>
            </a:r>
            <a:r>
              <a:rPr lang="ru-RU" b="0" i="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зробити</a:t>
            </a:r>
            <a:r>
              <a:rPr lang="ru-RU" b="0" i="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їх</a:t>
            </a:r>
            <a:r>
              <a:rPr lang="ru-RU" b="0" i="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щасливими</a:t>
            </a:r>
            <a:r>
              <a:rPr lang="ru-RU" b="0" i="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ru-RU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</a:rPr>
              <a:t>О.Уайльд</a:t>
            </a:r>
            <a:endParaRPr lang="ru-RU" b="0" i="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2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8A9-2C00-12E8-D219-857A46997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13241"/>
          </a:xfrm>
        </p:spPr>
        <p:txBody>
          <a:bodyPr/>
          <a:lstStyle/>
          <a:p>
            <a:pPr marL="0" indent="0" algn="l">
              <a:buNone/>
            </a:pPr>
            <a:r>
              <a:rPr lang="uk-UA" sz="1600" dirty="0"/>
              <a:t>МАТЕМАТИКА</a:t>
            </a:r>
          </a:p>
          <a:p>
            <a:pPr marL="0" indent="0" algn="l">
              <a:buNone/>
            </a:pPr>
            <a:r>
              <a:rPr lang="ru-RU" sz="1600" dirty="0"/>
              <a:t>ІІІ </a:t>
            </a:r>
            <a:r>
              <a:rPr lang="ru-RU" sz="1600" dirty="0" err="1"/>
              <a:t>етап</a:t>
            </a:r>
            <a:r>
              <a:rPr lang="ru-RU" sz="1600" dirty="0"/>
              <a:t> </a:t>
            </a:r>
            <a:r>
              <a:rPr lang="ru-RU" sz="1600" dirty="0" err="1"/>
              <a:t>Всеукраїнської</a:t>
            </a:r>
            <a:r>
              <a:rPr lang="ru-RU" sz="1600" dirty="0"/>
              <a:t> </a:t>
            </a:r>
            <a:r>
              <a:rPr lang="ru-RU" sz="1600" dirty="0" err="1"/>
              <a:t>олімпіади</a:t>
            </a:r>
            <a:r>
              <a:rPr lang="ru-RU" sz="1600" dirty="0"/>
              <a:t> з математики</a:t>
            </a:r>
          </a:p>
          <a:p>
            <a:pPr marL="0" indent="0" algn="l">
              <a:buNone/>
            </a:pP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Табачин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Олексій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8-В </a:t>
            </a: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Денисюк Василь 9-А </a:t>
            </a: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endParaRPr lang="ru-RU" sz="1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Франкевич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Євгенія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Данило    10-Б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Гонцовська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Ірина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Шикула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Северин 11-А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II </a:t>
            </a: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Лежанський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 8-В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Федуняк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Степан,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Стрілець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9-А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Ярошенко Владислава 9-В </a:t>
            </a: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l">
              <a:buNone/>
            </a:pP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Толкачов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Олексій10-Б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 </a:t>
            </a: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Доценко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Вікторія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8-А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Оленюк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Аліна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8-Б </a:t>
            </a: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Швець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Тетяна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10-Б </a:t>
            </a: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endParaRPr lang="uk-UA" sz="1600" dirty="0"/>
          </a:p>
          <a:p>
            <a:pPr marL="0" indent="0" algn="l">
              <a:buNone/>
            </a:pPr>
            <a:endParaRPr lang="uk-UA" sz="1600" dirty="0"/>
          </a:p>
          <a:p>
            <a:pPr marL="0" indent="0" algn="l">
              <a:buNone/>
            </a:pPr>
            <a:r>
              <a:rPr lang="uk-UA" sz="1600" dirty="0"/>
              <a:t>ФІЗИКА</a:t>
            </a:r>
          </a:p>
          <a:p>
            <a:pPr marL="0" indent="0" algn="l">
              <a:buNone/>
            </a:pPr>
            <a:r>
              <a:rPr lang="uk-UA" sz="1600" dirty="0"/>
              <a:t>Всеукраїнська інтернет-олімпіада з фізики</a:t>
            </a:r>
          </a:p>
          <a:p>
            <a:pPr marL="0" indent="0" algn="l">
              <a:buNone/>
            </a:pP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II </a:t>
            </a: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endParaRPr lang="ru-RU" sz="1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>
              <a:buNone/>
            </a:pP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err="1"/>
              <a:t>Голоднік</a:t>
            </a:r>
            <a:r>
              <a:rPr lang="ru-RU" sz="1600" dirty="0"/>
              <a:t> </a:t>
            </a:r>
            <a:r>
              <a:rPr lang="ru-RU" sz="1600" dirty="0" err="1"/>
              <a:t>Володимир</a:t>
            </a:r>
            <a:r>
              <a:rPr lang="ru-RU" sz="1600" dirty="0"/>
              <a:t> (11-В </a:t>
            </a:r>
            <a:r>
              <a:rPr lang="ru-RU" sz="1600" dirty="0" err="1"/>
              <a:t>клас</a:t>
            </a:r>
            <a:r>
              <a:rPr lang="ru-RU" sz="1600" dirty="0"/>
              <a:t>), Топал Артур , </a:t>
            </a:r>
            <a:r>
              <a:rPr lang="ru-RU" sz="1600" dirty="0" err="1"/>
              <a:t>Фітьо</a:t>
            </a:r>
            <a:r>
              <a:rPr lang="ru-RU" sz="1600" dirty="0"/>
              <a:t> </a:t>
            </a:r>
            <a:r>
              <a:rPr lang="ru-RU" sz="1600" dirty="0" err="1"/>
              <a:t>Юрій</a:t>
            </a:r>
            <a:r>
              <a:rPr lang="ru-RU" sz="1600" dirty="0"/>
              <a:t> (9-Б </a:t>
            </a:r>
            <a:r>
              <a:rPr lang="ru-RU" sz="1600" dirty="0" err="1"/>
              <a:t>клас</a:t>
            </a:r>
            <a:r>
              <a:rPr lang="ru-RU" sz="1600" dirty="0"/>
              <a:t>)</a:t>
            </a:r>
          </a:p>
          <a:p>
            <a:pPr marL="0" indent="0" algn="l">
              <a:buNone/>
            </a:pP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 </a:t>
            </a:r>
            <a:r>
              <a:rPr lang="ru-RU" sz="1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600" dirty="0"/>
          </a:p>
          <a:p>
            <a:pPr marL="0" indent="0" algn="l">
              <a:buNone/>
            </a:pPr>
            <a:r>
              <a:rPr lang="ru-RU" sz="1600" dirty="0"/>
              <a:t>Потапов Данило (9-Б </a:t>
            </a:r>
            <a:r>
              <a:rPr lang="ru-RU" sz="1600" dirty="0" err="1"/>
              <a:t>клас</a:t>
            </a:r>
            <a:r>
              <a:rPr lang="ru-RU" sz="1600" dirty="0"/>
              <a:t>)</a:t>
            </a:r>
          </a:p>
          <a:p>
            <a:pPr marL="0" indent="0" algn="l">
              <a:buNone/>
            </a:pP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637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782032E-8F6E-7E04-9DF7-534BE08F3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dirty="0"/>
              <a:t>ІНФОРМАТИКА</a:t>
            </a:r>
          </a:p>
          <a:p>
            <a:pPr marL="0" indent="0" algn="l">
              <a:buNone/>
            </a:pPr>
            <a:r>
              <a:rPr lang="ru-RU" sz="1600" dirty="0"/>
              <a:t>ІІІ </a:t>
            </a:r>
            <a:r>
              <a:rPr lang="ru-RU" sz="1600" dirty="0" err="1"/>
              <a:t>етап</a:t>
            </a:r>
            <a:r>
              <a:rPr lang="ru-RU" sz="1600" dirty="0"/>
              <a:t> </a:t>
            </a:r>
            <a:r>
              <a:rPr lang="ru-RU" sz="1600" dirty="0" err="1"/>
              <a:t>Всеукраїнської</a:t>
            </a:r>
            <a:r>
              <a:rPr lang="ru-RU" sz="1600" dirty="0"/>
              <a:t> </a:t>
            </a:r>
            <a:r>
              <a:rPr lang="ru-RU" sz="1600" dirty="0" err="1"/>
              <a:t>олімпіади</a:t>
            </a:r>
            <a:r>
              <a:rPr lang="ru-RU" sz="1600" dirty="0"/>
              <a:t> з </a:t>
            </a:r>
            <a:r>
              <a:rPr lang="ru-RU" sz="1600" dirty="0" err="1"/>
              <a:t>інформатики</a:t>
            </a:r>
            <a:endParaRPr lang="ru-RU" sz="1600" dirty="0"/>
          </a:p>
          <a:p>
            <a:pPr marL="0" indent="0" algn="l">
              <a:buNone/>
            </a:pP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Мандзик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Лев-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      8-А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Ферендович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        11-В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II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Василькун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Володимир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   10-Б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III: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Романюк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Ігор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                  10-А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Приймак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Андрій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-Степан    10-Г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Симотюк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                    11-А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0" indent="0" algn="l">
              <a:buNone/>
            </a:pP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dirty="0" err="1"/>
              <a:t>Всеукраїнська</a:t>
            </a:r>
            <a:r>
              <a:rPr lang="ru-RU" sz="1600" dirty="0"/>
              <a:t> </a:t>
            </a:r>
            <a:r>
              <a:rPr lang="ru-RU" sz="1600" dirty="0" err="1"/>
              <a:t>інтернет-олімпіада</a:t>
            </a:r>
            <a:r>
              <a:rPr lang="ru-RU" sz="1600" dirty="0"/>
              <a:t> з </a:t>
            </a:r>
            <a:r>
              <a:rPr lang="ru-RU" sz="1600" dirty="0" err="1"/>
              <a:t>інформатики</a:t>
            </a:r>
            <a:endParaRPr lang="ru-RU" sz="1600" dirty="0"/>
          </a:p>
          <a:p>
            <a:pPr marL="0" indent="0">
              <a:buNone/>
            </a:pP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II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Василькун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Володимир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   10-Б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endParaRPr lang="ru-RU" sz="1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Ферендович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        11-В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відбір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Міжнародну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олімпіаду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ru-RU" sz="16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Дипломи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III: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Островськи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\й</a:t>
            </a:r>
            <a:r>
              <a:rPr lang="ru-RU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                  8-А </a:t>
            </a:r>
            <a:r>
              <a:rPr lang="ru-RU" sz="160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365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DB81E-0B5D-4B2F-BC2D-74B7DD84F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/>
          <a:lstStyle/>
          <a:p>
            <a:pPr marL="0" indent="0" algn="l">
              <a:buNone/>
            </a:pPr>
            <a:r>
              <a:rPr lang="uk-UA" sz="2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 етап Всеукраїнського конкурсу-захисту науково-дослідницький робіт учнів-членів МАН України </a:t>
            </a:r>
          </a:p>
          <a:p>
            <a:pPr algn="l"/>
            <a:r>
              <a:rPr lang="uk-UA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місце</a:t>
            </a:r>
            <a:endParaRPr lang="uk-UA" sz="1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sz="1600" b="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клас</a:t>
            </a:r>
            <a:r>
              <a:rPr lang="uk-UA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</a:t>
            </a:r>
            <a:r>
              <a:rPr lang="uk-UA" sz="16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Франкевич</a:t>
            </a:r>
            <a:r>
              <a:rPr lang="uk-UA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Олександра</a:t>
            </a:r>
            <a:r>
              <a:rPr lang="uk-UA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(секція економічної теорії та історії економічної думки); </a:t>
            </a:r>
            <a:r>
              <a:rPr lang="uk-UA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Лоза Вікторія</a:t>
            </a:r>
            <a:r>
              <a:rPr lang="uk-UA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(секція селекції та генетики);</a:t>
            </a:r>
          </a:p>
          <a:p>
            <a:pPr algn="l"/>
            <a:r>
              <a:rPr lang="uk-UA" sz="1600" b="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клас</a:t>
            </a:r>
            <a:r>
              <a:rPr lang="uk-UA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</a:t>
            </a:r>
            <a:r>
              <a:rPr lang="uk-UA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Сагайдак Юрій</a:t>
            </a:r>
            <a:r>
              <a:rPr lang="uk-UA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(секція технологій програмування; секція науково-технічної творчості та винахідництва); </a:t>
            </a:r>
            <a:r>
              <a:rPr lang="uk-UA" sz="16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Курудз</a:t>
            </a:r>
            <a:r>
              <a:rPr lang="uk-UA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Соломія</a:t>
            </a:r>
            <a:r>
              <a:rPr lang="uk-UA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(секція екології); </a:t>
            </a:r>
            <a:r>
              <a:rPr lang="uk-UA" sz="16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Матійчук</a:t>
            </a:r>
            <a:r>
              <a:rPr lang="uk-UA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Вікторія</a:t>
            </a:r>
            <a:r>
              <a:rPr lang="uk-UA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(секція хімії).</a:t>
            </a:r>
          </a:p>
          <a:p>
            <a:pPr algn="l"/>
            <a:r>
              <a:rPr lang="uk-UA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ІІІ місце:</a:t>
            </a:r>
            <a:endParaRPr lang="uk-UA" sz="1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Михайлович Катерина</a:t>
            </a:r>
            <a:r>
              <a:rPr lang="uk-UA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(9 клас, секція прикладної математики);</a:t>
            </a:r>
          </a:p>
          <a:p>
            <a:pPr algn="l"/>
            <a:r>
              <a:rPr lang="uk-UA" sz="16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Манько</a:t>
            </a:r>
            <a:r>
              <a:rPr lang="uk-UA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Софія</a:t>
            </a:r>
            <a:r>
              <a:rPr lang="uk-UA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(10 клас, секція математики);</a:t>
            </a:r>
          </a:p>
          <a:p>
            <a:pPr algn="l"/>
            <a:r>
              <a:rPr lang="uk-UA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Кремень Тарас</a:t>
            </a:r>
            <a:r>
              <a:rPr lang="uk-UA" sz="1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(секція еколого-безпечних технологій та ресурсозбереження).</a:t>
            </a:r>
          </a:p>
          <a:p>
            <a:pPr algn="l"/>
            <a:endParaRPr lang="uk-UA" sz="1800" dirty="0">
              <a:effectLst/>
            </a:endParaRPr>
          </a:p>
          <a:p>
            <a:pPr algn="l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</a:t>
            </a:r>
            <a:r>
              <a:rPr lang="uk-UA" sz="2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онкурс учнівських та студентських стартап-проектів – «Стартап Батяри» - </a:t>
            </a:r>
            <a:r>
              <a:rPr lang="en-US" sz="24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Tech startup school</a:t>
            </a:r>
            <a:r>
              <a:rPr lang="en-US" sz="1400" b="0" i="0" dirty="0">
                <a:solidFill>
                  <a:srgbClr val="25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endParaRPr lang="uk-UA" sz="1400" b="0" i="0" dirty="0">
              <a:solidFill>
                <a:srgbClr val="252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l"/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місце  </a:t>
            </a:r>
          </a:p>
          <a:p>
            <a:pPr algn="l"/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Забродська Анастасія, </a:t>
            </a:r>
            <a:r>
              <a:rPr lang="uk-U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Ямпольська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Кіра, </a:t>
            </a:r>
            <a:r>
              <a:rPr lang="uk-U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Тишнюк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</a:t>
            </a:r>
          </a:p>
          <a:p>
            <a:pPr algn="l"/>
            <a:r>
              <a:rPr lang="uk-UA" sz="1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Окремий приз </a:t>
            </a:r>
            <a:r>
              <a:rPr lang="uk-UA" sz="1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uk-UA" sz="1600" b="1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имовоник</a:t>
            </a:r>
            <a:r>
              <a:rPr lang="uk-U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Дмитро</a:t>
            </a:r>
            <a:endParaRPr lang="uk-UA" sz="1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15988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D998F02-5828-2CB9-9D69-05A6E36C9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60648"/>
            <a:ext cx="8568952" cy="6336704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І РЕГІОНАЛЬНИЙ ТУРНІР З ФІНАНСОВОЇ ГРАМОТНОСТІ</a:t>
            </a:r>
          </a:p>
          <a:p>
            <a:pPr marL="0" indent="0">
              <a:buNone/>
            </a:pPr>
            <a:r>
              <a:rPr lang="uk-UA" sz="1800" dirty="0"/>
              <a:t>3-тє місце </a:t>
            </a:r>
          </a:p>
          <a:p>
            <a:pPr marL="0" indent="0">
              <a:buNone/>
            </a:pPr>
            <a:r>
              <a:rPr lang="uk-UA" sz="1800" dirty="0" err="1"/>
              <a:t>Гарапин</a:t>
            </a:r>
            <a:r>
              <a:rPr lang="uk-UA" sz="1800" dirty="0"/>
              <a:t> Оксана, Михайлюк Віталій, </a:t>
            </a:r>
            <a:r>
              <a:rPr lang="uk-UA" sz="1800" dirty="0" err="1"/>
              <a:t>Думанський</a:t>
            </a:r>
            <a:r>
              <a:rPr lang="uk-UA" sz="1800" dirty="0"/>
              <a:t> Любомир, Сидор Наталія, Гусєв Радомир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ru-RU" sz="2000" dirty="0"/>
              <a:t>XV ВСЕУКРАЇНСЬКИЙ ТУРНІР МАТЕМАТИЧНИХ БОЇВ ІМЕНІ АКАДЕМІКА І.І.ЛЯШКА</a:t>
            </a:r>
          </a:p>
          <a:p>
            <a:pPr marL="0" indent="0">
              <a:buNone/>
            </a:pPr>
            <a:r>
              <a:rPr lang="ru-RU" sz="1800" dirty="0"/>
              <a:t>Три </a:t>
            </a:r>
            <a:r>
              <a:rPr lang="ru-RU" sz="1800" dirty="0" err="1"/>
              <a:t>команди</a:t>
            </a:r>
            <a:r>
              <a:rPr lang="ru-RU" sz="1800" dirty="0"/>
              <a:t>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вікових</a:t>
            </a:r>
            <a:r>
              <a:rPr lang="ru-RU" sz="1800" dirty="0"/>
              <a:t> </a:t>
            </a:r>
            <a:r>
              <a:rPr lang="ru-RU" sz="1800" dirty="0" err="1"/>
              <a:t>категорій</a:t>
            </a:r>
            <a:r>
              <a:rPr lang="ru-RU" sz="1800" dirty="0"/>
              <a:t> </a:t>
            </a:r>
            <a:r>
              <a:rPr lang="ru-RU" sz="1800" dirty="0" err="1"/>
              <a:t>вибороли</a:t>
            </a:r>
            <a:r>
              <a:rPr lang="ru-RU" sz="1800" dirty="0"/>
              <a:t>  </a:t>
            </a:r>
            <a:r>
              <a:rPr lang="ru-RU" sz="1800" dirty="0" err="1"/>
              <a:t>дипломи</a:t>
            </a:r>
            <a:r>
              <a:rPr lang="ru-RU" sz="1800" dirty="0"/>
              <a:t> ІІІ </a:t>
            </a:r>
            <a:r>
              <a:rPr lang="ru-RU" sz="1800" dirty="0" err="1"/>
              <a:t>ступеня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В </a:t>
            </a:r>
            <a:r>
              <a:rPr lang="ru-RU" sz="1800" dirty="0" err="1"/>
              <a:t>особистому</a:t>
            </a:r>
            <a:r>
              <a:rPr lang="ru-RU" sz="1800" dirty="0"/>
              <a:t> </a:t>
            </a:r>
            <a:r>
              <a:rPr lang="ru-RU" sz="1800" dirty="0" err="1"/>
              <a:t>заліку</a:t>
            </a:r>
            <a:endParaRPr lang="ru-RU" sz="1800" dirty="0"/>
          </a:p>
          <a:p>
            <a:pPr marL="0" indent="0">
              <a:buNone/>
            </a:pPr>
            <a:r>
              <a:rPr lang="uk-UA" sz="1800" dirty="0"/>
              <a:t>Диплом І ступеня - </a:t>
            </a:r>
            <a:r>
              <a:rPr lang="uk-UA" sz="1800" dirty="0" err="1"/>
              <a:t>Федуняк</a:t>
            </a:r>
            <a:r>
              <a:rPr lang="uk-UA" sz="1800" dirty="0"/>
              <a:t> Степан (9-А клас).</a:t>
            </a:r>
          </a:p>
          <a:p>
            <a:pPr marL="0" indent="0">
              <a:buNone/>
            </a:pPr>
            <a:r>
              <a:rPr lang="uk-UA" sz="1800" dirty="0"/>
              <a:t>Диплом ІІ ступеня -  </a:t>
            </a:r>
            <a:r>
              <a:rPr lang="uk-UA" sz="1800" dirty="0" err="1"/>
              <a:t>Франкевич</a:t>
            </a:r>
            <a:r>
              <a:rPr lang="uk-UA" sz="1800" dirty="0"/>
              <a:t> Євгенія, Квіт Данило (10-Б клас).</a:t>
            </a:r>
          </a:p>
          <a:p>
            <a:pPr marL="0" indent="0">
              <a:buNone/>
            </a:pPr>
            <a:r>
              <a:rPr lang="uk-UA" sz="1800" dirty="0"/>
              <a:t>Диплом ІІІ ступеня -  </a:t>
            </a:r>
            <a:r>
              <a:rPr lang="uk-UA" sz="1800" dirty="0" err="1"/>
              <a:t>Дудчак</a:t>
            </a:r>
            <a:r>
              <a:rPr lang="uk-UA" sz="1800" dirty="0"/>
              <a:t> Володимир (9-Г клас), Швець Тетяна, </a:t>
            </a:r>
            <a:r>
              <a:rPr lang="uk-UA" sz="1800" dirty="0" err="1"/>
              <a:t>Толкачов</a:t>
            </a:r>
            <a:r>
              <a:rPr lang="uk-UA" sz="1800" dirty="0"/>
              <a:t> Олексій(10-Б клас)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899805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A0D64F-55C5-58DD-21D4-86FAEB13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VIII МІЖНАРОДНА КОМПЛЕКСНА ОЛІМПІАДА «РІШЕЛЬЄВСЬКА РЕГАТА»</a:t>
            </a:r>
          </a:p>
          <a:p>
            <a:pPr algn="l"/>
            <a:r>
              <a:rPr lang="uk-UA" sz="1800" b="0" i="0" dirty="0">
                <a:effectLst/>
                <a:latin typeface="Arial" panose="020B0604020202020204" pitchFamily="34" charset="0"/>
              </a:rPr>
              <a:t>Диплом ІІІ ступеня експериментального туру з хімії –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Грень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Анна.</a:t>
            </a:r>
          </a:p>
          <a:p>
            <a:pPr algn="l"/>
            <a:r>
              <a:rPr lang="uk-UA" sz="1800" b="0" i="0" dirty="0">
                <a:effectLst/>
                <a:latin typeface="Arial" panose="020B0604020202020204" pitchFamily="34" charset="0"/>
              </a:rPr>
              <a:t>Диплом ІІ ступеня експериментального туру:  з математики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Франкевич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Євгенія, з хімії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Фургала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Максим, з математики Квіт Данило, з фізики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Гонцовська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Ірина, з біології Копач Анастасія.</a:t>
            </a:r>
          </a:p>
          <a:p>
            <a:pPr algn="l"/>
            <a:r>
              <a:rPr lang="uk-UA" sz="1800" b="0" i="0" dirty="0">
                <a:effectLst/>
                <a:latin typeface="Arial" panose="020B0604020202020204" pitchFamily="34" charset="0"/>
              </a:rPr>
              <a:t>Диплом І ступеня експериментального туру з біології – Лоза Вікторія.</a:t>
            </a:r>
          </a:p>
          <a:p>
            <a:pPr algn="l"/>
            <a:r>
              <a:rPr lang="uk-UA" sz="1800" b="0" i="0" dirty="0">
                <a:effectLst/>
                <a:latin typeface="Arial" panose="020B0604020202020204" pitchFamily="34" charset="0"/>
              </a:rPr>
              <a:t>Диплом ІІІ ступеня теоретичного туру:  з фізики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Гонцовська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Ірина, з хімії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Купранець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Данило, з інформатики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Ферендович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Юрій, з біології Копач Анастасія.</a:t>
            </a:r>
          </a:p>
          <a:p>
            <a:pPr algn="l"/>
            <a:r>
              <a:rPr lang="uk-UA" sz="1800" b="0" i="0" dirty="0">
                <a:effectLst/>
                <a:latin typeface="Arial" panose="020B0604020202020204" pitchFamily="34" charset="0"/>
              </a:rPr>
              <a:t>Диплом ІІ ступеня теоретичного туру з хімії –  Комарницький Олег.</a:t>
            </a:r>
          </a:p>
          <a:p>
            <a:pPr algn="l"/>
            <a:r>
              <a:rPr lang="uk-UA" sz="1800" b="0" i="0" dirty="0">
                <a:effectLst/>
                <a:latin typeface="Arial" panose="020B0604020202020204" pitchFamily="34" charset="0"/>
              </a:rPr>
              <a:t>Диплом І ступеня теоретичного туру з хімії –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Малинич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Ярослав.</a:t>
            </a:r>
          </a:p>
          <a:p>
            <a:pPr algn="l"/>
            <a:r>
              <a:rPr lang="uk-UA" sz="1800" b="0" i="0" dirty="0">
                <a:effectLst/>
                <a:latin typeface="Arial" panose="020B0604020202020204" pitchFamily="34" charset="0"/>
              </a:rPr>
              <a:t>Команда «ЛФМЛ-2» (Квіт Данило, Коротков Ернест, Комарницький Олег, Копач Анастасія,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Василькун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Володимир) стали переможцями демонстраційної олімпіади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Рішельєвської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регати та були нагороджені Дипломом ІІІ ступеня.</a:t>
            </a:r>
          </a:p>
          <a:p>
            <a:pPr algn="l"/>
            <a:r>
              <a:rPr lang="uk-UA" sz="1800" b="0" i="0" dirty="0">
                <a:effectLst/>
                <a:latin typeface="Arial" panose="020B0604020202020204" pitchFamily="34" charset="0"/>
              </a:rPr>
              <a:t>А також, команда «ЛФМЛ-1» (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Франкевич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Євгенія,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Гонцовська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Ірина,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Малинич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Ярослав,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Ферендович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Юрій, Лоза Вікторія) стали переможцями усної олімпіади і були нагороджені Дипломом І ступеня та переможцями демонстраційної олімпіади </a:t>
            </a:r>
            <a:r>
              <a:rPr lang="uk-UA" sz="1800" b="0" i="0" dirty="0" err="1">
                <a:effectLst/>
                <a:latin typeface="Arial" panose="020B0604020202020204" pitchFamily="34" charset="0"/>
              </a:rPr>
              <a:t>Рішельєвської</a:t>
            </a:r>
            <a:r>
              <a:rPr lang="uk-UA" sz="1800" b="0" i="0" dirty="0">
                <a:effectLst/>
                <a:latin typeface="Arial" panose="020B0604020202020204" pitchFamily="34" charset="0"/>
              </a:rPr>
              <a:t> регати і були нагороджені Дипломом ІІІ ступеня.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309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4"/>
          </a:xfrm>
        </p:spPr>
        <p:txBody>
          <a:bodyPr/>
          <a:lstStyle/>
          <a:p>
            <a:r>
              <a:rPr lang="uk-UA" sz="4200" dirty="0"/>
              <a:t>Міжнародні змагання 2021/2022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184576"/>
          </a:xfrm>
        </p:spPr>
        <p:txBody>
          <a:bodyPr/>
          <a:lstStyle/>
          <a:p>
            <a:pPr algn="l"/>
            <a:r>
              <a:rPr lang="uk-UA" sz="1800" dirty="0"/>
              <a:t>14-та МІЖНАРОДНА ОЛІМПІАДА З АСТРОНОМІЇ ТА АСТРОФІЗИКИ</a:t>
            </a:r>
          </a:p>
          <a:p>
            <a:pPr marL="0" indent="0">
              <a:buNone/>
            </a:pPr>
            <a:r>
              <a:rPr lang="uk-UA" sz="1800" dirty="0"/>
              <a:t>Козак Олександр, </a:t>
            </a:r>
            <a:r>
              <a:rPr lang="uk-UA" sz="1800" dirty="0" err="1"/>
              <a:t>Лушней</a:t>
            </a:r>
            <a:r>
              <a:rPr lang="uk-UA" sz="1800" dirty="0"/>
              <a:t> Святослав (золота медаль)</a:t>
            </a:r>
          </a:p>
          <a:p>
            <a:pPr marL="0" indent="0" algn="l">
              <a:buNone/>
            </a:pPr>
            <a:r>
              <a:rPr lang="uk-UA" sz="1800" dirty="0" err="1"/>
              <a:t>Гонцовська</a:t>
            </a:r>
            <a:r>
              <a:rPr lang="uk-UA" sz="1800" dirty="0"/>
              <a:t> Ірина,  </a:t>
            </a:r>
            <a:r>
              <a:rPr lang="uk-UA" sz="1800" dirty="0" err="1"/>
              <a:t>Шикула</a:t>
            </a:r>
            <a:r>
              <a:rPr lang="uk-UA" sz="1800" dirty="0"/>
              <a:t> Северин(срібна медаль)</a:t>
            </a:r>
          </a:p>
          <a:p>
            <a:pPr marL="0" indent="0" algn="l">
              <a:buNone/>
            </a:pPr>
            <a:r>
              <a:rPr lang="uk-UA" sz="1800" dirty="0"/>
              <a:t>Тхір Назар , </a:t>
            </a:r>
            <a:r>
              <a:rPr lang="uk-UA" sz="1800" dirty="0" err="1"/>
              <a:t>Симотюк</a:t>
            </a:r>
            <a:r>
              <a:rPr lang="uk-UA" sz="1800" dirty="0"/>
              <a:t> Іван (бронзова медаль)</a:t>
            </a:r>
          </a:p>
          <a:p>
            <a:pPr marL="0" indent="0" algn="l">
              <a:buNone/>
            </a:pPr>
            <a:endParaRPr lang="uk-UA" sz="1800" dirty="0"/>
          </a:p>
          <a:p>
            <a:pPr marL="0" indent="0" algn="l">
              <a:buNone/>
            </a:pPr>
            <a:r>
              <a:rPr lang="uk-UA" sz="2400" dirty="0"/>
              <a:t>Міжнародна молодіжна наукова олімпіада</a:t>
            </a:r>
            <a:r>
              <a:rPr lang="en-US" sz="2400" dirty="0"/>
              <a:t> IJSO 2021</a:t>
            </a:r>
            <a:r>
              <a:rPr lang="uk-UA" sz="2400" dirty="0"/>
              <a:t> </a:t>
            </a:r>
          </a:p>
          <a:p>
            <a:pPr marL="0" indent="0" algn="l">
              <a:buNone/>
            </a:pPr>
            <a:r>
              <a:rPr lang="uk-UA" sz="1800" dirty="0"/>
              <a:t>Квіт Данило, </a:t>
            </a:r>
            <a:r>
              <a:rPr lang="uk-UA" sz="1800" dirty="0" err="1"/>
              <a:t>Фургала</a:t>
            </a:r>
            <a:r>
              <a:rPr lang="uk-UA" sz="1800" dirty="0"/>
              <a:t> Максим (бронзова медаль)</a:t>
            </a:r>
          </a:p>
          <a:p>
            <a:pPr marL="0" indent="0" algn="l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2400" dirty="0" err="1"/>
              <a:t>Міжнародна</a:t>
            </a:r>
            <a:r>
              <a:rPr lang="ru-RU" sz="2400" dirty="0"/>
              <a:t> </a:t>
            </a:r>
            <a:r>
              <a:rPr lang="ru-RU" sz="2400" dirty="0" err="1"/>
              <a:t>олімпіада</a:t>
            </a:r>
            <a:r>
              <a:rPr lang="ru-RU" sz="2400" dirty="0"/>
              <a:t> з </a:t>
            </a:r>
            <a:r>
              <a:rPr lang="ru-RU" sz="2400" dirty="0" err="1"/>
              <a:t>хімії</a:t>
            </a:r>
            <a:r>
              <a:rPr lang="ru-RU" sz="2400" dirty="0"/>
              <a:t> </a:t>
            </a:r>
            <a:r>
              <a:rPr lang="en-US" sz="2400" dirty="0"/>
              <a:t>ICHO-53</a:t>
            </a:r>
            <a:endParaRPr lang="uk-UA" sz="2400" dirty="0"/>
          </a:p>
          <a:p>
            <a:pPr marL="0" indent="0">
              <a:buNone/>
            </a:pPr>
            <a:r>
              <a:rPr lang="uk-UA" sz="1800" dirty="0" err="1"/>
              <a:t>Окіс</a:t>
            </a:r>
            <a:r>
              <a:rPr lang="uk-UA" sz="1800" dirty="0"/>
              <a:t> Юрій – бронзова медаль</a:t>
            </a:r>
          </a:p>
          <a:p>
            <a:pPr marL="0" indent="0" algn="l">
              <a:buNone/>
            </a:pPr>
            <a:endParaRPr lang="uk-UA" sz="1800" dirty="0"/>
          </a:p>
          <a:p>
            <a:pPr marL="0" indent="0" algn="l">
              <a:buNone/>
            </a:pPr>
            <a:r>
              <a:rPr lang="uk-UA" sz="2400" dirty="0"/>
              <a:t>Міжнародна олімпіада з фізики </a:t>
            </a:r>
            <a:r>
              <a:rPr lang="en-US" sz="2400" dirty="0"/>
              <a:t>IPhO2021 </a:t>
            </a:r>
            <a:endParaRPr lang="uk-UA" sz="2400" dirty="0"/>
          </a:p>
          <a:p>
            <a:pPr marL="0" indent="0" algn="l">
              <a:buNone/>
            </a:pPr>
            <a:r>
              <a:rPr lang="uk-UA" sz="1800" dirty="0"/>
              <a:t>Кузнєцов Макар (срібна медаль)</a:t>
            </a:r>
          </a:p>
          <a:p>
            <a:pPr marL="0" indent="0" algn="l">
              <a:buNone/>
            </a:pPr>
            <a:r>
              <a:rPr lang="uk-UA" sz="1800" dirty="0"/>
              <a:t>Кузьма Володимир (бронзова медаль)</a:t>
            </a:r>
            <a:endParaRPr lang="en-US" sz="1800" dirty="0"/>
          </a:p>
          <a:p>
            <a:pPr marL="0" indent="0" algn="l">
              <a:buNone/>
            </a:pPr>
            <a:endParaRPr lang="en-US" sz="1800" dirty="0"/>
          </a:p>
          <a:p>
            <a:pPr marL="0" indent="0" algn="l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 algn="l">
              <a:buNone/>
            </a:pPr>
            <a:endParaRPr lang="uk-UA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uk-UA" sz="2000" dirty="0"/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322223054"/>
      </p:ext>
    </p:extLst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3230</TotalTime>
  <Words>1695</Words>
  <Application>Microsoft Office PowerPoint</Application>
  <PresentationFormat>Экран (4:3)</PresentationFormat>
  <Paragraphs>366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Bookman Old Style</vt:lpstr>
      <vt:lpstr>Calibri</vt:lpstr>
      <vt:lpstr>Open Sans</vt:lpstr>
      <vt:lpstr>Roboto</vt:lpstr>
      <vt:lpstr>Times New Roman</vt:lpstr>
      <vt:lpstr>Wingdings</vt:lpstr>
      <vt:lpstr>Круги</vt:lpstr>
      <vt:lpstr> </vt:lpstr>
      <vt:lpstr>Педагогічний колектив</vt:lpstr>
      <vt:lpstr>Навчальні успіхи. Учнівські олімпіади.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Міжнародні змагання 2021/2022</vt:lpstr>
      <vt:lpstr>Презентация PowerPoint</vt:lpstr>
      <vt:lpstr>  Кращі школи України за   результатами ЗНО 2021 року </vt:lpstr>
      <vt:lpstr>Рейтинг шкіл за результатами ЗНО 2021 року  по предметах </vt:lpstr>
      <vt:lpstr>Плановані витрати у 2022 на утримання закладу за рахунок бюджетних коштів: 28 671,8 тис.грн. </vt:lpstr>
      <vt:lpstr>Кошторисні призначення  для функціонування ліцею</vt:lpstr>
      <vt:lpstr>  Звіт про поступлення  та використання добровільних батьківських пожертв ЛФМЛ за  ІІ півріччя 2021 н.р.  (тис. грн) </vt:lpstr>
      <vt:lpstr> Звіт про поступлення  та використання добровільних батьківських пожертв ЛФМЛ за  І півріччя 2022 н.р.  (тис. грн)</vt:lpstr>
      <vt:lpstr>Виконані ремонтно-будівельні роботи (батьківські та залучені кошти):</vt:lpstr>
      <vt:lpstr>Виконані ремонтно-будівельні роботи (бюджетні кошти):</vt:lpstr>
      <vt:lpstr>Поновлення матеріально-технічної бази (бюджет)</vt:lpstr>
      <vt:lpstr>Поновлення матеріально-технічної бази (залучені кошти)</vt:lpstr>
      <vt:lpstr>Функціонування ліцею в умовах воєнного стану</vt:lpstr>
      <vt:lpstr> Плани на літо</vt:lpstr>
      <vt:lpstr>Реконструкція входу  з облаштуванням пандусу та вхідного модуля </vt:lpstr>
      <vt:lpstr>Облаштування аварійного виходу №8 з гардеробу</vt:lpstr>
      <vt:lpstr>Тренажерний комплекс</vt:lpstr>
      <vt:lpstr>Коридори їдальні</vt:lpstr>
      <vt:lpstr>Вхідні двері та двері в їдальню</vt:lpstr>
      <vt:lpstr>Двері на сходових клітках</vt:lpstr>
      <vt:lpstr>Початок робіт по облаштуванню виходу з їдальні, бойлери</vt:lpstr>
      <vt:lpstr>Дякую за увагу!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Глибоцький ліцей – найкращий, колектив – найпрофесійніший.  У нас діти можуть отримати якісну освіту, оскільки для цього в нашому закладі створені всі умови.</dc:title>
  <dc:creator>Customer</dc:creator>
  <cp:lastModifiedBy>Лілія М. Козловська</cp:lastModifiedBy>
  <cp:revision>283</cp:revision>
  <dcterms:created xsi:type="dcterms:W3CDTF">2012-08-30T18:35:05Z</dcterms:created>
  <dcterms:modified xsi:type="dcterms:W3CDTF">2022-06-24T13:00:41Z</dcterms:modified>
</cp:coreProperties>
</file>