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  <p:clrMru>
    <a:srgbClr val="C25E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F451CA-9E6A-4E5F-AE95-7E26AE7472E7}" type="datetimeFigureOut">
              <a:rPr lang="uk-UA" smtClean="0"/>
              <a:pPr/>
              <a:t>12.10.2016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7690F-2659-4962-98D4-0A7B75A02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9"/>
            <a:ext cx="7918648" cy="230425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досвіду </a:t>
            </a:r>
            <a:br>
              <a:rPr lang="uk-UA" dirty="0" smtClean="0"/>
            </a:br>
            <a:r>
              <a:rPr lang="uk-UA" dirty="0" smtClean="0"/>
              <a:t>вчителя </a:t>
            </a:r>
            <a:br>
              <a:rPr lang="uk-UA" dirty="0" smtClean="0"/>
            </a:br>
            <a:r>
              <a:rPr lang="uk-UA" dirty="0" smtClean="0"/>
              <a:t>астрономії ТА фізики</a:t>
            </a:r>
            <a:br>
              <a:rPr lang="uk-UA" dirty="0" smtClean="0"/>
            </a:br>
            <a:r>
              <a:rPr lang="uk-UA" dirty="0" err="1" smtClean="0"/>
              <a:t>Теличина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Ігоря Михайловича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9208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ЛФМЛ </a:t>
            </a:r>
          </a:p>
          <a:p>
            <a:r>
              <a:rPr lang="uk-UA" dirty="0" smtClean="0"/>
              <a:t>2016</a:t>
            </a:r>
            <a:endParaRPr lang="uk-UA" dirty="0"/>
          </a:p>
        </p:txBody>
      </p:sp>
      <p:pic>
        <p:nvPicPr>
          <p:cNvPr id="1026" name="Picture 2" descr="C:\Users\dominus\Desktop\Імпуль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405765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65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075240" cy="216024"/>
          </a:xfrm>
        </p:spPr>
        <p:txBody>
          <a:bodyPr>
            <a:noAutofit/>
          </a:bodyPr>
          <a:lstStyle/>
          <a:p>
            <a:r>
              <a:rPr lang="uk-UA" sz="3400" dirty="0" smtClean="0"/>
              <a:t>Призери </a:t>
            </a:r>
            <a:r>
              <a:rPr lang="en-US" sz="3400" dirty="0" smtClean="0"/>
              <a:t>III </a:t>
            </a:r>
            <a:r>
              <a:rPr lang="uk-UA" sz="3400" dirty="0" smtClean="0"/>
              <a:t>та</a:t>
            </a:r>
            <a:r>
              <a:rPr lang="en-US" sz="3400" dirty="0" smtClean="0"/>
              <a:t> IV</a:t>
            </a:r>
            <a:r>
              <a:rPr lang="uk-UA" sz="3400" dirty="0" smtClean="0"/>
              <a:t> етапів Всеукраїнських учнівських олімпіад з астрономії та фізики</a:t>
            </a:r>
            <a:endParaRPr lang="uk-UA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За  останні  5  років  переможцями  олімпіад   стали: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АСТРОНОМІЯ</a:t>
            </a:r>
          </a:p>
          <a:p>
            <a:pPr algn="ctr"/>
            <a:r>
              <a:rPr lang="en-US" dirty="0" smtClean="0"/>
              <a:t>III </a:t>
            </a:r>
            <a:r>
              <a:rPr lang="uk-UA" dirty="0" smtClean="0"/>
              <a:t>етап</a:t>
            </a:r>
            <a:r>
              <a:rPr lang="en-US" dirty="0" smtClean="0"/>
              <a:t> – 29 </a:t>
            </a:r>
            <a:r>
              <a:rPr lang="uk-UA" dirty="0" smtClean="0"/>
              <a:t>учнів</a:t>
            </a:r>
          </a:p>
          <a:p>
            <a:pPr algn="ctr"/>
            <a:r>
              <a:rPr lang="en-US" dirty="0" smtClean="0"/>
              <a:t>IV</a:t>
            </a:r>
            <a:r>
              <a:rPr lang="uk-UA" dirty="0" smtClean="0"/>
              <a:t> етап – 14 учнів</a:t>
            </a:r>
          </a:p>
          <a:p>
            <a:pPr algn="ctr"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ФІЗИКА</a:t>
            </a:r>
          </a:p>
          <a:p>
            <a:pPr algn="ctr"/>
            <a:r>
              <a:rPr lang="en-US" dirty="0" smtClean="0"/>
              <a:t>III </a:t>
            </a:r>
            <a:r>
              <a:rPr lang="uk-UA" dirty="0" smtClean="0"/>
              <a:t>етап – 25 учнів</a:t>
            </a:r>
          </a:p>
          <a:p>
            <a:pPr algn="ctr"/>
            <a:r>
              <a:rPr lang="en-US" dirty="0" smtClean="0"/>
              <a:t>IV </a:t>
            </a:r>
            <a:r>
              <a:rPr lang="uk-UA" dirty="0" smtClean="0"/>
              <a:t>етап – 6 учнів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   </a:t>
            </a:r>
            <a:r>
              <a:rPr lang="uk-UA" sz="3300" b="1" i="1" dirty="0" smtClean="0">
                <a:latin typeface="Georgia" pitchFamily="18" charset="0"/>
              </a:rPr>
              <a:t>Останні два роки Львівська область посідає </a:t>
            </a:r>
            <a:r>
              <a:rPr lang="en-US" sz="3300" b="1" i="1" dirty="0" smtClean="0">
                <a:latin typeface="Georgia" pitchFamily="18" charset="0"/>
              </a:rPr>
              <a:t>I</a:t>
            </a:r>
            <a:r>
              <a:rPr lang="uk-UA" sz="3300" b="1" i="1" dirty="0" smtClean="0">
                <a:latin typeface="Georgia" pitchFamily="18" charset="0"/>
              </a:rPr>
              <a:t> місце в рейтингу учнівських команд на Всеукраїнській олімпіаді з астрономії і у складі команди лише мої учні</a:t>
            </a:r>
          </a:p>
          <a:p>
            <a:pPr algn="ctr">
              <a:buNone/>
            </a:pPr>
            <a:endParaRPr lang="uk-UA" dirty="0" smtClean="0"/>
          </a:p>
        </p:txBody>
      </p:sp>
    </p:spTree>
  </p:cSld>
  <p:clrMapOvr>
    <a:masterClrMapping/>
  </p:clrMapOvr>
  <p:transition advTm="1758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9256" cy="720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Переможці Всеукраїнської студентської олімпіади з астрономії та астрофізики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smtClean="0"/>
              <a:t>Обласний етап -  19 учнів</a:t>
            </a:r>
          </a:p>
          <a:p>
            <a:pPr algn="ctr"/>
            <a:r>
              <a:rPr lang="uk-UA" dirty="0" smtClean="0"/>
              <a:t>Всеукраїнський етап – 4 учні</a:t>
            </a:r>
          </a:p>
          <a:p>
            <a:pPr algn="ctr"/>
            <a:endParaRPr lang="uk-UA" dirty="0" smtClean="0"/>
          </a:p>
          <a:p>
            <a:pPr algn="just">
              <a:buNone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         З 2012 року 11 учнів були учасниками відбору до команди України на участь у Міжнародній олімпіаді з астрономії  та на участь у Міжнародній  студентській олімпіаді з астрономії та астрофізики.</a:t>
            </a:r>
            <a:endParaRPr lang="uk-UA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678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Позаурочна діяльність: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Голова журі олімпіади з астрономії м. Львова.</a:t>
            </a:r>
          </a:p>
          <a:p>
            <a:pPr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Заступник голови журі обласної олімпіади з астрономії.</a:t>
            </a:r>
          </a:p>
          <a:p>
            <a:pPr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Член журі Всеукраїнської олімпіади з астрономії.</a:t>
            </a:r>
          </a:p>
          <a:p>
            <a:pPr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Член предметної комісії, автор задач Всеукраїнської олімпіади з астрономії.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advTm="864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Працюючи над собою, підвищую свій науковий рівень.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Автор наукових статей, зокрема «</a:t>
            </a:r>
            <a:r>
              <a:rPr lang="uk-UA" dirty="0" err="1" smtClean="0"/>
              <a:t>Electronic</a:t>
            </a:r>
            <a:r>
              <a:rPr lang="uk-UA" dirty="0" smtClean="0"/>
              <a:t> </a:t>
            </a:r>
            <a:r>
              <a:rPr lang="uk-UA" dirty="0" err="1" smtClean="0"/>
              <a:t>structure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YM</a:t>
            </a:r>
            <a:r>
              <a:rPr lang="uk-UA" baseline="-25000" dirty="0" smtClean="0"/>
              <a:t>2</a:t>
            </a:r>
            <a:r>
              <a:rPr lang="uk-UA" dirty="0" smtClean="0"/>
              <a:t>P</a:t>
            </a:r>
            <a:r>
              <a:rPr lang="uk-UA" baseline="-25000" dirty="0" smtClean="0"/>
              <a:t>2</a:t>
            </a:r>
            <a:r>
              <a:rPr lang="uk-UA" dirty="0" smtClean="0"/>
              <a:t> (</a:t>
            </a:r>
            <a:r>
              <a:rPr lang="uk-UA" dirty="0" err="1" smtClean="0"/>
              <a:t>M=Ni</a:t>
            </a:r>
            <a:r>
              <a:rPr lang="uk-UA" dirty="0" smtClean="0"/>
              <a:t>, </a:t>
            </a:r>
            <a:r>
              <a:rPr lang="uk-UA" dirty="0" err="1" smtClean="0"/>
              <a:t>Ru</a:t>
            </a:r>
            <a:r>
              <a:rPr lang="uk-UA" dirty="0" smtClean="0"/>
              <a:t>, </a:t>
            </a:r>
            <a:r>
              <a:rPr lang="uk-UA" dirty="0" err="1" smtClean="0"/>
              <a:t>Pd</a:t>
            </a:r>
            <a:r>
              <a:rPr lang="uk-UA" dirty="0" smtClean="0"/>
              <a:t>) </a:t>
            </a:r>
            <a:r>
              <a:rPr lang="uk-UA" dirty="0" err="1" smtClean="0"/>
              <a:t>compounds</a:t>
            </a:r>
            <a:r>
              <a:rPr lang="uk-UA" dirty="0" smtClean="0"/>
              <a:t>» у фізичному журналі «</a:t>
            </a:r>
            <a:r>
              <a:rPr lang="uk-UA" dirty="0" err="1" smtClean="0"/>
              <a:t>Journal</a:t>
            </a:r>
            <a:r>
              <a:rPr lang="uk-UA" dirty="0" smtClean="0"/>
              <a:t> </a:t>
            </a:r>
            <a:r>
              <a:rPr lang="uk-UA" dirty="0" err="1" smtClean="0"/>
              <a:t>of</a:t>
            </a:r>
            <a:r>
              <a:rPr lang="uk-UA" dirty="0" smtClean="0"/>
              <a:t> </a:t>
            </a:r>
            <a:r>
              <a:rPr lang="uk-UA" dirty="0" err="1" smtClean="0"/>
              <a:t>Allous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Compounds</a:t>
            </a:r>
            <a:r>
              <a:rPr lang="uk-UA" dirty="0" smtClean="0"/>
              <a:t>».</a:t>
            </a:r>
          </a:p>
          <a:p>
            <a:pPr algn="just"/>
            <a:r>
              <a:rPr lang="uk-UA" dirty="0" smtClean="0"/>
              <a:t>Дописувач  журналу «Світ фізики».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5122" name="Picture 2" descr="C:\Users\dominus\Desktop\магнітна рідина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4057650" cy="2219325"/>
          </a:xfrm>
          <a:prstGeom prst="rect">
            <a:avLst/>
          </a:prstGeom>
          <a:noFill/>
        </p:spPr>
      </p:pic>
    </p:spTree>
  </p:cSld>
  <p:clrMapOvr>
    <a:masterClrMapping/>
  </p:clrMapOvr>
  <p:transition advTm="1290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ВІДЗНАКИ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2001 р. Подяка ректора Львівського національного університету імені Івана Франка.</a:t>
            </a:r>
          </a:p>
          <a:p>
            <a:pPr algn="just"/>
            <a:r>
              <a:rPr lang="uk-UA" dirty="0" smtClean="0"/>
              <a:t>2002 р. Подяка ЛОДА.</a:t>
            </a:r>
          </a:p>
          <a:p>
            <a:pPr algn="just"/>
            <a:r>
              <a:rPr lang="uk-UA" dirty="0" smtClean="0"/>
              <a:t>2003р. – Подяка міського голови м. Львова.</a:t>
            </a:r>
          </a:p>
          <a:p>
            <a:pPr algn="just"/>
            <a:r>
              <a:rPr lang="uk-UA" dirty="0" smtClean="0"/>
              <a:t>2004 р. – Подяка Департаменту освіти і науки ЛОДА.</a:t>
            </a:r>
          </a:p>
          <a:p>
            <a:pPr algn="just"/>
            <a:r>
              <a:rPr lang="uk-UA" dirty="0" smtClean="0"/>
              <a:t>2011 р. – Почесна грамота головного управління освіти і науки Львівської облдержадміністрації за високі досягнення у підготовці переможців і призерів обласних та Всеукраїнських олімпіад з фізики</a:t>
            </a:r>
          </a:p>
          <a:p>
            <a:pPr algn="just"/>
            <a:r>
              <a:rPr lang="uk-UA" dirty="0" smtClean="0"/>
              <a:t>2012 р – подяка міського голови м. Львова.</a:t>
            </a:r>
          </a:p>
          <a:p>
            <a:pPr algn="just"/>
            <a:r>
              <a:rPr lang="uk-UA" dirty="0" smtClean="0"/>
              <a:t> 2013 р. – Почесна грамота ЛОДА</a:t>
            </a:r>
          </a:p>
          <a:p>
            <a:pPr algn="just"/>
            <a:r>
              <a:rPr lang="uk-UA" dirty="0" smtClean="0"/>
              <a:t>2014, 2015, 2016 роках – подяка ЛОДА за підготовку призерів та переможців Всеукраїнських олімпіад з фізики та астрономії.</a:t>
            </a:r>
          </a:p>
          <a:p>
            <a:endParaRPr lang="uk-UA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З 1984 р. до 1991 р. навчався у Львівському національному університеті ім. І. Франка на фізичному факультеті, спеціальність фізика. </a:t>
            </a:r>
          </a:p>
          <a:p>
            <a:pPr algn="just"/>
            <a:r>
              <a:rPr lang="uk-UA" dirty="0" smtClean="0"/>
              <a:t>У 1991 р. пройшов за конкурсом на посаду вчителя Львівського фізико-математичного ліцею, де працюю вчителем фізики та астрономії до сьогодні.</a:t>
            </a:r>
          </a:p>
          <a:p>
            <a:pPr algn="just"/>
            <a:r>
              <a:rPr lang="uk-UA" dirty="0" smtClean="0"/>
              <a:t>Педагогічний стаж - 25 років.</a:t>
            </a:r>
          </a:p>
          <a:p>
            <a:pPr algn="just"/>
            <a:r>
              <a:rPr lang="uk-UA" dirty="0" smtClean="0"/>
              <a:t> Кваліфікаційна категорія - вчитель-методист. </a:t>
            </a:r>
          </a:p>
          <a:p>
            <a:pPr algn="just"/>
            <a:r>
              <a:rPr lang="uk-UA" dirty="0" smtClean="0"/>
              <a:t>У 2015 році отримав звання «Заслужений вчитель України». 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002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36304"/>
          </a:xfrm>
        </p:spPr>
        <p:txBody>
          <a:bodyPr>
            <a:normAutofit/>
          </a:bodyPr>
          <a:lstStyle/>
          <a:p>
            <a:r>
              <a:rPr lang="uk-UA" sz="4200" dirty="0" smtClean="0">
                <a:solidFill>
                  <a:schemeClr val="accent1">
                    <a:lumMod val="75000"/>
                  </a:schemeClr>
                </a:solidFill>
              </a:rPr>
              <a:t>Творче кредо:</a:t>
            </a:r>
            <a:r>
              <a:rPr lang="uk-UA" sz="4200" dirty="0" smtClean="0"/>
              <a:t/>
            </a:r>
            <a:br>
              <a:rPr lang="uk-UA" sz="4200" dirty="0" smtClean="0"/>
            </a:br>
            <a:r>
              <a:rPr lang="uk-UA" sz="4200" dirty="0" smtClean="0"/>
              <a:t>«Щоденна наполеглива праця - шлях до успіху».</a:t>
            </a:r>
            <a:endParaRPr lang="uk-UA" sz="4200" dirty="0"/>
          </a:p>
        </p:txBody>
      </p:sp>
      <p:pic>
        <p:nvPicPr>
          <p:cNvPr id="3074" name="Picture 2" descr="C:\Users\dominus\Desktop\корон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4057650" cy="2714625"/>
          </a:xfrm>
          <a:prstGeom prst="rect">
            <a:avLst/>
          </a:prstGeom>
          <a:noFill/>
        </p:spPr>
      </p:pic>
    </p:spTree>
  </p:cSld>
  <p:clrMapOvr>
    <a:masterClrMapping/>
  </p:clrMapOvr>
  <p:transition advTm="46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pPr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Працюючи в школі, я неодноразово ловив себе на думці, що, викладаючи ту чи іншу тему з фізики та, особливо, з астрономії за встановленою програмою кількість навчальних годин, не встигав донести до учнів багато цікавих та захоплюючих фактів.</a:t>
            </a:r>
          </a:p>
          <a:p>
            <a:pPr algn="just"/>
            <a:r>
              <a:rPr lang="uk-UA" dirty="0" smtClean="0"/>
              <a:t>З метою підвищити зацікавленість у дітей до фізики та астрономії створив для учнів своїх класів навчальні </a:t>
            </a:r>
            <a:r>
              <a:rPr lang="uk-UA" dirty="0" err="1" smtClean="0"/>
              <a:t>інтернет-блоги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advTm="1672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6048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Знання, які не використовуються на практиці, марні.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Цінність знань полягає в їх практичному застосуванні.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Саме навчальний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інтернет-блог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дозволяє більш повно застосовувати свої знання та вміння на практиці та наблизитись у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розв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язанні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цілком конкретної задачі –</a:t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rgbClr val="C25E26"/>
                </a:solidFill>
              </a:rPr>
              <a:t>підвищення ефективності навчання своїх учнів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 </a:t>
            </a:r>
          </a:p>
        </p:txBody>
      </p:sp>
    </p:spTree>
  </p:cSld>
  <p:clrMapOvr>
    <a:masterClrMapping/>
  </p:clrMapOvr>
  <p:transition advTm="1681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55679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Georgia" pitchFamily="18" charset="0"/>
              </a:rPr>
              <a:t>Інтернет – </a:t>
            </a:r>
            <a:r>
              <a:rPr lang="uk-UA" i="1" dirty="0" err="1" smtClean="0">
                <a:latin typeface="Georgia" pitchFamily="18" charset="0"/>
              </a:rPr>
              <a:t>блоги</a:t>
            </a:r>
            <a:r>
              <a:rPr lang="uk-UA" i="1" dirty="0" smtClean="0">
                <a:latin typeface="Georgia" pitchFamily="18" charset="0"/>
              </a:rPr>
              <a:t>, які активно використовую у навчальному процесі</a:t>
            </a:r>
            <a:endParaRPr lang="uk-UA" i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5715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4422237" cy="273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24" y="4005064"/>
            <a:ext cx="454251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dominus\Desktop\дисперсія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3010778" cy="1872902"/>
          </a:xfrm>
          <a:prstGeom prst="rect">
            <a:avLst/>
          </a:prstGeom>
          <a:noFill/>
        </p:spPr>
      </p:pic>
    </p:spTree>
  </p:cSld>
  <p:clrMapOvr>
    <a:masterClrMapping/>
  </p:clrMapOvr>
  <p:transition advTm="66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Навчальний </a:t>
            </a:r>
            <a:r>
              <a:rPr lang="uk-UA" dirty="0" err="1" smtClean="0"/>
              <a:t>блог</a:t>
            </a:r>
            <a:r>
              <a:rPr lang="uk-UA" dirty="0" smtClean="0"/>
              <a:t> дозволяє: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Систематично доповнювати навчальний матеріал цікавими фактами, відео-експериментами.</a:t>
            </a:r>
          </a:p>
          <a:p>
            <a:pPr algn="just"/>
            <a:r>
              <a:rPr lang="uk-UA" dirty="0" smtClean="0"/>
              <a:t>Здійснювати постійне інформування учнів та батьків.</a:t>
            </a:r>
          </a:p>
          <a:p>
            <a:pPr algn="just"/>
            <a:r>
              <a:rPr lang="uk-UA" dirty="0" smtClean="0"/>
              <a:t>Допомагати учням самостійно опрацьовувати навчальний матеріал.</a:t>
            </a:r>
          </a:p>
          <a:p>
            <a:pPr algn="just"/>
            <a:r>
              <a:rPr lang="uk-UA" dirty="0" smtClean="0"/>
              <a:t>Презентувати успіхи та досягнення учнів.</a:t>
            </a:r>
          </a:p>
          <a:p>
            <a:pPr algn="just"/>
            <a:r>
              <a:rPr lang="uk-UA" dirty="0" smtClean="0"/>
              <a:t>Під час карантину не переривати навчальний процес.</a:t>
            </a:r>
          </a:p>
          <a:p>
            <a:pPr algn="just"/>
            <a:r>
              <a:rPr lang="uk-UA" dirty="0" smtClean="0"/>
              <a:t>Підвищувати інтерес учнів до астрономії та фізики.</a:t>
            </a:r>
          </a:p>
          <a:p>
            <a:pPr algn="just"/>
            <a:r>
              <a:rPr lang="uk-UA" dirty="0" smtClean="0"/>
              <a:t>Додатково готувати учнів до астрономічних та фізичних олімпіад, конкурсів, турнірів.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Досягнення: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</a:t>
            </a:r>
            <a:endParaRPr lang="uk-UA" dirty="0"/>
          </a:p>
        </p:txBody>
      </p:sp>
      <p:pic>
        <p:nvPicPr>
          <p:cNvPr id="4098" name="Picture 2" descr="C:\Users\dominus\Desktop\777000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2699792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1268760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Georgia" pitchFamily="18" charset="0"/>
              </a:rPr>
              <a:t>2014 р.  - </a:t>
            </a:r>
            <a:r>
              <a:rPr lang="uk-UA" b="1" i="1" dirty="0">
                <a:latin typeface="Georgia" pitchFamily="18" charset="0"/>
              </a:rPr>
              <a:t>Наталя </a:t>
            </a:r>
            <a:r>
              <a:rPr lang="uk-UA" b="1" i="1" dirty="0" smtClean="0">
                <a:latin typeface="Georgia" pitchFamily="18" charset="0"/>
              </a:rPr>
              <a:t>Бажан, </a:t>
            </a:r>
            <a:r>
              <a:rPr lang="uk-UA" b="1" i="1" dirty="0">
                <a:latin typeface="Georgia" pitchFamily="18" charset="0"/>
              </a:rPr>
              <a:t>учениця 9 класу </a:t>
            </a:r>
            <a:r>
              <a:rPr lang="uk-UA" b="1" i="1" dirty="0" smtClean="0">
                <a:latin typeface="Georgia" pitchFamily="18" charset="0"/>
              </a:rPr>
              <a:t>   ЛФМЛ, - бронзова медалістка </a:t>
            </a:r>
            <a:r>
              <a:rPr lang="en-US" b="1" i="1" dirty="0" smtClean="0">
                <a:latin typeface="Georgia" pitchFamily="18" charset="0"/>
              </a:rPr>
              <a:t>XIX </a:t>
            </a:r>
            <a:r>
              <a:rPr lang="uk-UA" b="1" i="1" dirty="0" smtClean="0">
                <a:latin typeface="Georgia" pitchFamily="18" charset="0"/>
              </a:rPr>
              <a:t>Міжнародної астрономічної олімпіади.</a:t>
            </a:r>
            <a:r>
              <a:rPr lang="uk-UA" b="1" i="1" dirty="0">
                <a:latin typeface="Georgia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endParaRPr lang="uk-UA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Georgia" pitchFamily="18" charset="0"/>
              </a:rPr>
              <a:t>2015 р. – Наталя Бажан, учениця 10 класу ЛФМЛ, – почесна грамота </a:t>
            </a:r>
            <a:r>
              <a:rPr lang="en-US" b="1" i="1" dirty="0" smtClean="0">
                <a:latin typeface="Georgia" pitchFamily="18" charset="0"/>
              </a:rPr>
              <a:t>IX  </a:t>
            </a:r>
            <a:r>
              <a:rPr lang="uk-UA" b="1" i="1" dirty="0" smtClean="0">
                <a:latin typeface="Georgia" pitchFamily="18" charset="0"/>
              </a:rPr>
              <a:t>Міжнародної студентської олімпіади з астрономії та астрофізики.</a:t>
            </a:r>
          </a:p>
          <a:p>
            <a:pPr>
              <a:buFont typeface="Arial" pitchFamily="34" charset="0"/>
              <a:buChar char="•"/>
            </a:pPr>
            <a:endParaRPr lang="uk-UA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Georgia" pitchFamily="18" charset="0"/>
              </a:rPr>
              <a:t>Грудень 2016 р. – Наталя Бажан, учениця 11 класу ЛФМЛ, представлятиме Україну на </a:t>
            </a:r>
            <a:r>
              <a:rPr lang="en-US" b="1" i="1" dirty="0" smtClean="0">
                <a:latin typeface="Georgia" pitchFamily="18" charset="0"/>
              </a:rPr>
              <a:t>X  </a:t>
            </a:r>
            <a:r>
              <a:rPr lang="uk-UA" b="1" i="1" dirty="0" smtClean="0">
                <a:latin typeface="Georgia" pitchFamily="18" charset="0"/>
              </a:rPr>
              <a:t>Міжнародній студентській олімпіаді з астрономії та астрофізики.</a:t>
            </a:r>
          </a:p>
          <a:p>
            <a:pPr>
              <a:buFont typeface="Arial" pitchFamily="34" charset="0"/>
              <a:buChar char="•"/>
            </a:pPr>
            <a:endParaRPr lang="uk-UA" b="1" i="1" dirty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Georgia" pitchFamily="18" charset="0"/>
              </a:rPr>
              <a:t> Вересень 2016 р. – команда України (2 </a:t>
            </a:r>
            <a:r>
              <a:rPr lang="uk-UA" b="1" i="1" dirty="0" err="1" smtClean="0">
                <a:latin typeface="Georgia" pitchFamily="18" charset="0"/>
              </a:rPr>
              <a:t>уч</a:t>
            </a:r>
            <a:r>
              <a:rPr lang="uk-UA" b="1" i="1" dirty="0" smtClean="0">
                <a:latin typeface="Georgia" pitchFamily="18" charset="0"/>
              </a:rPr>
              <a:t>.) отримала диплом за третє місце  у Міжнародному астрономічному турнірі. У складі команди була і Бажан Н.</a:t>
            </a:r>
          </a:p>
          <a:p>
            <a:endParaRPr lang="uk-UA" b="1" dirty="0" smtClean="0"/>
          </a:p>
          <a:p>
            <a:r>
              <a:rPr lang="uk-UA" b="1" dirty="0" smtClean="0"/>
              <a:t> </a:t>
            </a:r>
          </a:p>
        </p:txBody>
      </p:sp>
    </p:spTree>
  </p:cSld>
  <p:clrMapOvr>
    <a:masterClrMapping/>
  </p:clrMapOvr>
  <p:transition advTm="231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79712" y="1600200"/>
            <a:ext cx="7164288" cy="4133056"/>
          </a:xfrm>
        </p:spPr>
        <p:txBody>
          <a:bodyPr>
            <a:normAutofit fontScale="92500" lnSpcReduction="20000"/>
          </a:bodyPr>
          <a:lstStyle/>
          <a:p>
            <a:endParaRPr lang="uk-UA" b="1" i="1" dirty="0" smtClean="0">
              <a:latin typeface="Georgia" pitchFamily="18" charset="0"/>
            </a:endParaRPr>
          </a:p>
          <a:p>
            <a:r>
              <a:rPr lang="uk-UA" b="1" i="1" dirty="0" smtClean="0">
                <a:latin typeface="Georgia" pitchFamily="18" charset="0"/>
              </a:rPr>
              <a:t>Жовтень </a:t>
            </a:r>
            <a:r>
              <a:rPr lang="uk-UA" b="1" i="1" dirty="0" smtClean="0">
                <a:latin typeface="Georgia" pitchFamily="18" charset="0"/>
              </a:rPr>
              <a:t>201</a:t>
            </a:r>
            <a:r>
              <a:rPr lang="en-US" b="1" i="1" dirty="0" smtClean="0">
                <a:latin typeface="Georgia" pitchFamily="18" charset="0"/>
              </a:rPr>
              <a:t>6 </a:t>
            </a:r>
            <a:r>
              <a:rPr lang="uk-UA" b="1" i="1" dirty="0" smtClean="0">
                <a:latin typeface="Georgia" pitchFamily="18" charset="0"/>
              </a:rPr>
              <a:t>р.  - </a:t>
            </a:r>
            <a:r>
              <a:rPr lang="uk-UA" b="1" i="1" dirty="0" err="1" smtClean="0">
                <a:latin typeface="Georgia" pitchFamily="18" charset="0"/>
              </a:rPr>
              <a:t>Коцан</a:t>
            </a:r>
            <a:r>
              <a:rPr lang="uk-UA" b="1" i="1" dirty="0" smtClean="0">
                <a:latin typeface="Georgia" pitchFamily="18" charset="0"/>
              </a:rPr>
              <a:t> Олена, учениця 10 класу ЛФМЛ, - бронзова медалістка </a:t>
            </a:r>
            <a:r>
              <a:rPr lang="en-US" b="1" i="1" dirty="0" smtClean="0">
                <a:latin typeface="Georgia" pitchFamily="18" charset="0"/>
              </a:rPr>
              <a:t>XXI </a:t>
            </a:r>
            <a:r>
              <a:rPr lang="uk-UA" b="1" i="1" dirty="0" smtClean="0">
                <a:latin typeface="Georgia" pitchFamily="18" charset="0"/>
              </a:rPr>
              <a:t>Міжнародної астрономічної олімпіади. </a:t>
            </a:r>
          </a:p>
          <a:p>
            <a:pPr>
              <a:buNone/>
            </a:pPr>
            <a:endParaRPr lang="uk-UA" b="1" i="1" dirty="0" smtClean="0">
              <a:latin typeface="Georgia" pitchFamily="18" charset="0"/>
            </a:endParaRPr>
          </a:p>
          <a:p>
            <a:r>
              <a:rPr lang="uk-UA" dirty="0" smtClean="0"/>
              <a:t> </a:t>
            </a:r>
            <a:r>
              <a:rPr lang="uk-UA" b="1" i="1" dirty="0" smtClean="0">
                <a:latin typeface="Georgia" pitchFamily="18" charset="0"/>
              </a:rPr>
              <a:t>Жовтень 201</a:t>
            </a:r>
            <a:r>
              <a:rPr lang="en-US" b="1" i="1" dirty="0" smtClean="0">
                <a:latin typeface="Georgia" pitchFamily="18" charset="0"/>
              </a:rPr>
              <a:t>6 </a:t>
            </a:r>
            <a:r>
              <a:rPr lang="uk-UA" b="1" i="1" dirty="0" smtClean="0">
                <a:latin typeface="Georgia" pitchFamily="18" charset="0"/>
              </a:rPr>
              <a:t>р.  - Сагайдак Данило, учень 10 класу ЛФМЛ, - учасник </a:t>
            </a:r>
            <a:r>
              <a:rPr lang="en-US" b="1" i="1" dirty="0" smtClean="0">
                <a:latin typeface="Georgia" pitchFamily="18" charset="0"/>
              </a:rPr>
              <a:t>XXI </a:t>
            </a:r>
            <a:r>
              <a:rPr lang="uk-UA" b="1" i="1" dirty="0" smtClean="0">
                <a:latin typeface="Georgia" pitchFamily="18" charset="0"/>
              </a:rPr>
              <a:t>Міжнародної астрономічної олімпіади.</a:t>
            </a:r>
            <a:r>
              <a:rPr lang="uk-UA" dirty="0" smtClean="0"/>
              <a:t>                    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18625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6336704" cy="16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561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Презентація досвіду  вчителя  астрономії ТА фізики Теличина  Ігоря Михайловича</vt:lpstr>
      <vt:lpstr>Слайд 2</vt:lpstr>
      <vt:lpstr>Творче кредо: «Щоденна наполеглива праця - шлях до успіху».</vt:lpstr>
      <vt:lpstr>Слайд 4</vt:lpstr>
      <vt:lpstr>  Знання, які не використовуються на практиці, марні. Цінність знань полягає в їх практичному застосуванні.  Саме навчальний інтернет-блог дозволяє більш повно застосовувати свої знання та вміння на практиці та наблизитись у розв’язанні цілком конкретної задачі –  підвищення ефективності навчання своїх учнів.  </vt:lpstr>
      <vt:lpstr>Інтернет – блоги, які активно використовую у навчальному процесі</vt:lpstr>
      <vt:lpstr>Навчальний блог дозволяє:</vt:lpstr>
      <vt:lpstr>Досягнення:</vt:lpstr>
      <vt:lpstr>Слайд 9</vt:lpstr>
      <vt:lpstr>Призери III та IV етапів Всеукраїнських учнівських олімпіад з астрономії та фізики</vt:lpstr>
      <vt:lpstr>Переможці Всеукраїнської студентської олімпіади з астрономії та астрофізики</vt:lpstr>
      <vt:lpstr>Позаурочна діяльність:</vt:lpstr>
      <vt:lpstr>Працюючи над собою, підвищую свій науковий рівень.</vt:lpstr>
      <vt:lpstr>ВІДЗНАКИ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 вчителя фізики та астрономії  Теличина Ігоря Михайловича</dc:title>
  <dc:creator>dominus</dc:creator>
  <cp:lastModifiedBy>dominus</cp:lastModifiedBy>
  <cp:revision>42</cp:revision>
  <dcterms:created xsi:type="dcterms:W3CDTF">2016-10-08T13:23:39Z</dcterms:created>
  <dcterms:modified xsi:type="dcterms:W3CDTF">2016-10-12T16:38:01Z</dcterms:modified>
</cp:coreProperties>
</file>